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73" r:id="rId6"/>
    <p:sldId id="276" r:id="rId7"/>
    <p:sldId id="274" r:id="rId8"/>
    <p:sldId id="275" r:id="rId9"/>
    <p:sldId id="278" r:id="rId10"/>
    <p:sldId id="260" r:id="rId11"/>
    <p:sldId id="262" r:id="rId12"/>
    <p:sldId id="264" r:id="rId13"/>
    <p:sldId id="265" r:id="rId14"/>
    <p:sldId id="277" r:id="rId15"/>
    <p:sldId id="267" r:id="rId16"/>
    <p:sldId id="279" r:id="rId17"/>
    <p:sldId id="268" r:id="rId18"/>
    <p:sldId id="269" r:id="rId19"/>
    <p:sldId id="271" r:id="rId20"/>
    <p:sldId id="272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96" y="-1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F7AE04-32DB-4ADA-9C5F-3F763EA0E1D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97C457-C743-4A33-8FFD-567C01BA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7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DE431-BEF6-43B5-8F07-6EF79629C88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5A59-8D8B-4886-8C0B-4B1FC09B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6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7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3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9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50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43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05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6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3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9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9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EEC519A-1AE2-4930-98F2-F152C2A48DAA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5D80CDC-C981-471C-863A-B5150EFF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mp"/><Relationship Id="rId3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Internal Controls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Creating an Internal Control Structure to Support a School District’s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3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Revenue Reports – District Oversight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Review receipt adjustments or write-offs.</a:t>
            </a:r>
          </a:p>
          <a:p>
            <a:r>
              <a:rPr lang="en-US" sz="2400" dirty="0" smtClean="0"/>
              <a:t>Follow up on unusual over/short cash receipting activity.</a:t>
            </a:r>
          </a:p>
          <a:p>
            <a:r>
              <a:rPr lang="en-US" sz="2400" dirty="0" smtClean="0"/>
              <a:t>Do cash deposits differ from normal patterns in previous months/years.</a:t>
            </a:r>
          </a:p>
          <a:p>
            <a:r>
              <a:rPr lang="en-US" sz="2400" dirty="0"/>
              <a:t>Understand the internal controls in place in your accounting software (receipt posting dates, ability to reprint receipts, user security, audit reports, etc</a:t>
            </a:r>
            <a:r>
              <a:rPr lang="en-US" sz="2400" dirty="0" smtClean="0"/>
              <a:t>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07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Revenue Reports – District Oversight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Perform a periodic “look back” at revenues.  Do they make sense given your understanding of the operations?</a:t>
            </a:r>
          </a:p>
          <a:p>
            <a:r>
              <a:rPr lang="en-US" sz="2400" dirty="0" smtClean="0"/>
              <a:t>Review receipt sequence.  Are receipts used in sequential order?  Are all the receipt numbers accounted for?</a:t>
            </a:r>
          </a:p>
          <a:p>
            <a:r>
              <a:rPr lang="en-US" sz="2400" dirty="0" smtClean="0"/>
              <a:t>Review bank reconciliations.  Are they timely?  Do reconciling items make sense?  Is there separation of duties from who receipts and reconciles?</a:t>
            </a:r>
          </a:p>
        </p:txBody>
      </p:sp>
    </p:spTree>
    <p:extLst>
      <p:ext uri="{BB962C8B-B14F-4D97-AF65-F5344CB8AC3E}">
        <p14:creationId xmlns:p14="http://schemas.microsoft.com/office/powerpoint/2010/main" val="194514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Other – District Oversight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Policy on </a:t>
            </a:r>
            <a:r>
              <a:rPr lang="en-US" sz="2400" dirty="0"/>
              <a:t>c</a:t>
            </a:r>
            <a:r>
              <a:rPr lang="en-US" sz="2400" dirty="0" smtClean="0"/>
              <a:t>ontracts being signed by authorized district representative.</a:t>
            </a:r>
          </a:p>
          <a:p>
            <a:r>
              <a:rPr lang="en-US" sz="2400" dirty="0" smtClean="0"/>
              <a:t>Vendor vs. Employee guidelines are followed for tax implications.</a:t>
            </a:r>
          </a:p>
          <a:p>
            <a:r>
              <a:rPr lang="en-US" sz="2400" dirty="0" smtClean="0"/>
              <a:t>Smart Snacks guidelines are followed for fundraisers.</a:t>
            </a:r>
          </a:p>
          <a:p>
            <a:r>
              <a:rPr lang="en-US" sz="2400" dirty="0" smtClean="0"/>
              <a:t>Health permits and cards are on hand for student stores, concessions and other events.</a:t>
            </a:r>
          </a:p>
          <a:p>
            <a:r>
              <a:rPr lang="en-US" sz="2400" dirty="0" smtClean="0"/>
              <a:t>Parent permission slips are on hand for all students fundraising and collecting money.</a:t>
            </a:r>
          </a:p>
        </p:txBody>
      </p:sp>
    </p:spTree>
    <p:extLst>
      <p:ext uri="{BB962C8B-B14F-4D97-AF65-F5344CB8AC3E}">
        <p14:creationId xmlns:p14="http://schemas.microsoft.com/office/powerpoint/2010/main" val="346268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Other – District Oversight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Monthly Review of Activity Detail Reports approved by Teachers/Sponsors.</a:t>
            </a:r>
          </a:p>
          <a:p>
            <a:r>
              <a:rPr lang="en-US" sz="2400" dirty="0" smtClean="0"/>
              <a:t>Train Coaches and Advisors annually on district policies around fundraisers, cash collections, sales tax, etc.</a:t>
            </a:r>
          </a:p>
          <a:p>
            <a:r>
              <a:rPr lang="en-US" sz="2400" dirty="0" smtClean="0"/>
              <a:t>Confirm merchandise isn’t delivered to a staff member’s home.</a:t>
            </a:r>
          </a:p>
        </p:txBody>
      </p:sp>
    </p:spTree>
    <p:extLst>
      <p:ext uri="{BB962C8B-B14F-4D97-AF65-F5344CB8AC3E}">
        <p14:creationId xmlns:p14="http://schemas.microsoft.com/office/powerpoint/2010/main" val="220901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Monthly Activity Detail Report Approval</a:t>
            </a:r>
            <a:endParaRPr lang="en-US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39" y="2370055"/>
            <a:ext cx="6617081" cy="44879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314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Expenditures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Expenditures are used for allowable activities.</a:t>
            </a:r>
          </a:p>
          <a:p>
            <a:r>
              <a:rPr lang="en-US" sz="2400" dirty="0" smtClean="0"/>
              <a:t>Purpose of expenditure is documented and approved.</a:t>
            </a:r>
          </a:p>
          <a:p>
            <a:r>
              <a:rPr lang="en-US" sz="2400" dirty="0" smtClean="0"/>
              <a:t>All School District policies are followed for:  Purchase orders, approvals, bids or quotes.</a:t>
            </a:r>
          </a:p>
          <a:p>
            <a:r>
              <a:rPr lang="en-US" sz="2400" dirty="0" smtClean="0"/>
              <a:t>Procedures are in place to ensure no club, sport or activity spends more funds than it has available.</a:t>
            </a:r>
          </a:p>
        </p:txBody>
      </p:sp>
    </p:spTree>
    <p:extLst>
      <p:ext uri="{BB962C8B-B14F-4D97-AF65-F5344CB8AC3E}">
        <p14:creationId xmlns:p14="http://schemas.microsoft.com/office/powerpoint/2010/main" val="253203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 Fund Payment Request Form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43" y="1747767"/>
            <a:ext cx="6325211" cy="51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6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Procurement Cards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Annually cardholders should sign or otherwise acknowledge that they have reviewed the district policy on P-cards – ensures employees know what’s appropriate and what isn’t.</a:t>
            </a:r>
          </a:p>
          <a:p>
            <a:r>
              <a:rPr lang="en-US" dirty="0" smtClean="0"/>
              <a:t>Check out process – employees sign out the card with expected dollar amount and vendor name.</a:t>
            </a:r>
          </a:p>
          <a:p>
            <a:r>
              <a:rPr lang="en-US" dirty="0" smtClean="0"/>
              <a:t>Prior approval or approval after purchase.</a:t>
            </a:r>
          </a:p>
          <a:p>
            <a:r>
              <a:rPr lang="en-US" dirty="0" smtClean="0"/>
              <a:t>Cards are kept in a secure location with limited access.</a:t>
            </a:r>
          </a:p>
          <a:p>
            <a:r>
              <a:rPr lang="en-US" dirty="0" smtClean="0"/>
              <a:t>Itemized Receipts – Receipts are returned in a timely manner with adequate support (Meals – roster of who ate, reason for meal, etc.).	</a:t>
            </a:r>
          </a:p>
          <a:p>
            <a:r>
              <a:rPr lang="en-US" dirty="0" smtClean="0"/>
              <a:t>Monthly Reconciliation Review – ensure expenditures are appropriate and adequate documentation is attached.</a:t>
            </a:r>
          </a:p>
        </p:txBody>
      </p:sp>
    </p:spTree>
    <p:extLst>
      <p:ext uri="{BB962C8B-B14F-4D97-AF65-F5344CB8AC3E}">
        <p14:creationId xmlns:p14="http://schemas.microsoft.com/office/powerpoint/2010/main" val="202684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Private Money &amp; Parent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Funds raised as Private Money are restricted to use as stated by donor.</a:t>
            </a:r>
          </a:p>
          <a:p>
            <a:r>
              <a:rPr lang="en-US" sz="2000" dirty="0" smtClean="0"/>
              <a:t>PTA &amp; Booster’s money is not co-mingled with district funds.</a:t>
            </a:r>
          </a:p>
          <a:p>
            <a:r>
              <a:rPr lang="en-US" sz="2000" dirty="0" smtClean="0"/>
              <a:t>District is not storing merchandise or money for an outside organization.</a:t>
            </a:r>
          </a:p>
          <a:p>
            <a:r>
              <a:rPr lang="en-US" sz="2000" dirty="0" smtClean="0"/>
              <a:t>District staff does not hold an executive role in PTA or Booster Club.</a:t>
            </a:r>
          </a:p>
          <a:p>
            <a:r>
              <a:rPr lang="en-US" sz="2000" dirty="0" smtClean="0"/>
              <a:t>Parent Groups and Booster Clubs are registered with the state, if applicable.</a:t>
            </a:r>
          </a:p>
        </p:txBody>
      </p:sp>
    </p:spTree>
    <p:extLst>
      <p:ext uri="{BB962C8B-B14F-4D97-AF65-F5344CB8AC3E}">
        <p14:creationId xmlns:p14="http://schemas.microsoft.com/office/powerpoint/2010/main" val="334491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Inventory Controls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equipment/goods purchased with student activity funds is annually inventoried and reconciled.</a:t>
            </a:r>
          </a:p>
          <a:p>
            <a:r>
              <a:rPr lang="en-US" sz="2400" dirty="0" smtClean="0"/>
              <a:t>All spirit wear is secured and periodically inventoried.</a:t>
            </a:r>
          </a:p>
          <a:p>
            <a:r>
              <a:rPr lang="en-US" sz="2400" dirty="0" smtClean="0"/>
              <a:t>Procedures are followed for maintaining inventories in student stores.</a:t>
            </a:r>
          </a:p>
        </p:txBody>
      </p:sp>
    </p:spTree>
    <p:extLst>
      <p:ext uri="{BB962C8B-B14F-4D97-AF65-F5344CB8AC3E}">
        <p14:creationId xmlns:p14="http://schemas.microsoft.com/office/powerpoint/2010/main" val="229314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Identify areas of high risk in student activities and district processes.</a:t>
            </a:r>
          </a:p>
          <a:p>
            <a:r>
              <a:rPr lang="en-US" sz="2400" dirty="0" smtClean="0"/>
              <a:t>Detail appropriate internal control protocol.</a:t>
            </a:r>
          </a:p>
          <a:p>
            <a:r>
              <a:rPr lang="en-US" sz="2400" dirty="0" smtClean="0"/>
              <a:t>Describe how to implement oversight and controls at both the school and district level.</a:t>
            </a:r>
          </a:p>
          <a:p>
            <a:r>
              <a:rPr lang="en-US" sz="2400" dirty="0" smtClean="0"/>
              <a:t>Next Practices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20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analytics</a:t>
            </a:r>
          </a:p>
          <a:p>
            <a:pPr lvl="1"/>
            <a:r>
              <a:rPr lang="en-US" sz="2400" dirty="0" smtClean="0"/>
              <a:t>Expenditure trends</a:t>
            </a:r>
          </a:p>
          <a:p>
            <a:pPr lvl="1"/>
            <a:r>
              <a:rPr lang="en-US" sz="2400" dirty="0" smtClean="0"/>
              <a:t>Journal Entry analysis</a:t>
            </a:r>
          </a:p>
          <a:p>
            <a:pPr lvl="1"/>
            <a:r>
              <a:rPr lang="en-US" sz="2400" dirty="0" smtClean="0"/>
              <a:t>Payroll</a:t>
            </a:r>
          </a:p>
          <a:p>
            <a:pPr lvl="1"/>
            <a:r>
              <a:rPr lang="en-US" sz="2400" dirty="0" smtClean="0"/>
              <a:t>Classroom – Teacher effectiveness and student achievement</a:t>
            </a:r>
          </a:p>
          <a:p>
            <a:r>
              <a:rPr lang="en-US" sz="2400" dirty="0" smtClean="0"/>
              <a:t>Other?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444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Importance of Internal Controls around Student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Effective controls reduce the risk of asset loss and help ensure that data is complete and accurate, financial statements are reliable and all laws and regulations are complied with.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462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Cash Controls – District Oversight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Compare bank deposits to cash receipts records.  Verify the tender type and totals agree.</a:t>
            </a:r>
          </a:p>
          <a:p>
            <a:r>
              <a:rPr lang="en-US" sz="2000" dirty="0" smtClean="0"/>
              <a:t>Review voided transactions to ensure they are supported and legitimate.</a:t>
            </a:r>
          </a:p>
          <a:p>
            <a:r>
              <a:rPr lang="en-US" sz="2000" dirty="0" smtClean="0"/>
              <a:t>Look for unusual/frequent void activity by employee or school.</a:t>
            </a:r>
          </a:p>
          <a:p>
            <a:r>
              <a:rPr lang="en-US" sz="2000" dirty="0" smtClean="0"/>
              <a:t>Perform surprise cash counts.</a:t>
            </a:r>
          </a:p>
          <a:p>
            <a:r>
              <a:rPr lang="en-US" sz="2000" dirty="0" smtClean="0"/>
              <a:t>Review revenue levels for unusual increases or decreases.</a:t>
            </a:r>
          </a:p>
          <a:p>
            <a:r>
              <a:rPr lang="en-US" sz="2000" dirty="0" smtClean="0"/>
              <a:t>Review for gaps in sequential cash receipts and checks.</a:t>
            </a:r>
          </a:p>
        </p:txBody>
      </p:sp>
    </p:spTree>
    <p:extLst>
      <p:ext uri="{BB962C8B-B14F-4D97-AF65-F5344CB8AC3E}">
        <p14:creationId xmlns:p14="http://schemas.microsoft.com/office/powerpoint/2010/main" val="274459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 Cash Controls - Permissions and Separation of Duties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Safeguard and limit access to receipts awaiting deposit.</a:t>
            </a:r>
          </a:p>
          <a:p>
            <a:r>
              <a:rPr lang="en-US" sz="2400" dirty="0" smtClean="0"/>
              <a:t>Change the safe combination when there is a change in key personnel.  Limit access to the safe.</a:t>
            </a:r>
          </a:p>
          <a:p>
            <a:r>
              <a:rPr lang="en-US" sz="2400" dirty="0" smtClean="0"/>
              <a:t>Same person receipting money isn’t reconciling the bank statement or writing checks.</a:t>
            </a:r>
          </a:p>
          <a:p>
            <a:r>
              <a:rPr lang="en-US" sz="2400" dirty="0" smtClean="0"/>
              <a:t>The person entering fines/fees does not have access to waive the fines/fees.</a:t>
            </a:r>
          </a:p>
        </p:txBody>
      </p:sp>
    </p:spTree>
    <p:extLst>
      <p:ext uri="{BB962C8B-B14F-4D97-AF65-F5344CB8AC3E}">
        <p14:creationId xmlns:p14="http://schemas.microsoft.com/office/powerpoint/2010/main" val="417203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Cash &amp; Check Receipt Form</a:t>
            </a:r>
            <a:endParaRPr lang="en-US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18" y="1908659"/>
            <a:ext cx="5178490" cy="4889459"/>
          </a:xfr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9152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Petty Cash &amp; School Checking Accounts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District policy for cash accounts &amp; what payments </a:t>
            </a:r>
            <a:r>
              <a:rPr lang="en-US" sz="2400" dirty="0"/>
              <a:t>are allowed (don’t pay employees or contracted </a:t>
            </a:r>
            <a:r>
              <a:rPr lang="en-US" sz="2400" dirty="0" smtClean="0"/>
              <a:t>services).</a:t>
            </a:r>
          </a:p>
          <a:p>
            <a:r>
              <a:rPr lang="en-US" sz="2400" dirty="0" smtClean="0"/>
              <a:t>At least two authorized check signers.</a:t>
            </a:r>
          </a:p>
          <a:p>
            <a:r>
              <a:rPr lang="en-US" sz="2400" dirty="0" smtClean="0"/>
              <a:t>Monthly reconciliations.</a:t>
            </a:r>
          </a:p>
          <a:p>
            <a:r>
              <a:rPr lang="en-US" sz="2400" dirty="0" smtClean="0"/>
              <a:t>District online access to bank statements.</a:t>
            </a:r>
          </a:p>
        </p:txBody>
      </p:sp>
    </p:spTree>
    <p:extLst>
      <p:ext uri="{BB962C8B-B14F-4D97-AF65-F5344CB8AC3E}">
        <p14:creationId xmlns:p14="http://schemas.microsoft.com/office/powerpoint/2010/main" val="378373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Fundraisers &amp; Gate Receipts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Fundraisers are pre-approved.</a:t>
            </a:r>
          </a:p>
          <a:p>
            <a:r>
              <a:rPr lang="en-US" sz="2000" dirty="0" smtClean="0"/>
              <a:t>Seed money is counted and signed off as received &amp; returned.</a:t>
            </a:r>
          </a:p>
          <a:p>
            <a:r>
              <a:rPr lang="en-US" sz="2000" dirty="0" smtClean="0"/>
              <a:t>Pre-numbered tickets or receipts are always used when money is collected.</a:t>
            </a:r>
          </a:p>
          <a:p>
            <a:r>
              <a:rPr lang="en-US" sz="2000" dirty="0" smtClean="0"/>
              <a:t>Receipts are always noted by type of tender.  Cash, check, credit.</a:t>
            </a:r>
          </a:p>
          <a:p>
            <a:r>
              <a:rPr lang="en-US" sz="2000" dirty="0" smtClean="0"/>
              <a:t>Money counted at the end of each activity and when turned in.</a:t>
            </a:r>
          </a:p>
          <a:p>
            <a:r>
              <a:rPr lang="en-US" sz="2000" dirty="0" smtClean="0"/>
              <a:t>Money is stored in an approved and secure location before and after the event.</a:t>
            </a:r>
          </a:p>
        </p:txBody>
      </p:sp>
    </p:spTree>
    <p:extLst>
      <p:ext uri="{BB962C8B-B14F-4D97-AF65-F5344CB8AC3E}">
        <p14:creationId xmlns:p14="http://schemas.microsoft.com/office/powerpoint/2010/main" val="141504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914" y="665758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Fundraiser &amp; Gate Receipt Forms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9" y="1351194"/>
            <a:ext cx="4179357" cy="550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30" y="1351194"/>
            <a:ext cx="3799435" cy="5500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238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715</TotalTime>
  <Words>883</Words>
  <Application>Microsoft Macintosh PowerPoint</Application>
  <PresentationFormat>Custom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Ion Boardroom</vt:lpstr>
      <vt:lpstr>Internal Controls</vt:lpstr>
      <vt:lpstr>Objectives</vt:lpstr>
      <vt:lpstr>The Importance of Internal Controls around Student Activities</vt:lpstr>
      <vt:lpstr>Cash Controls – District Oversight</vt:lpstr>
      <vt:lpstr> Cash Controls - Permissions and Separation of Duties</vt:lpstr>
      <vt:lpstr>Cash &amp; Check Receipt Form</vt:lpstr>
      <vt:lpstr>Petty Cash &amp; School Checking Accounts</vt:lpstr>
      <vt:lpstr>Fundraisers &amp; Gate Receipts</vt:lpstr>
      <vt:lpstr>Fundraiser &amp; Gate Receipt Forms</vt:lpstr>
      <vt:lpstr>Revenue Reports – District Oversight</vt:lpstr>
      <vt:lpstr>Revenue Reports – District Oversight</vt:lpstr>
      <vt:lpstr>Other – District Oversight</vt:lpstr>
      <vt:lpstr>Other – District Oversight</vt:lpstr>
      <vt:lpstr>Monthly Activity Detail Report Approval</vt:lpstr>
      <vt:lpstr>Expenditures</vt:lpstr>
      <vt:lpstr>Activity Fund Payment Request Form</vt:lpstr>
      <vt:lpstr>Procurement Cards</vt:lpstr>
      <vt:lpstr>Private Money &amp; Parent Groups</vt:lpstr>
      <vt:lpstr>Inventory Controls</vt:lpstr>
      <vt:lpstr>Next Practices</vt:lpstr>
    </vt:vector>
  </TitlesOfParts>
  <Company>Blue Valley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Controls</dc:title>
  <dc:creator>Mull, Nathan D.</dc:creator>
  <cp:lastModifiedBy/>
  <cp:revision>26</cp:revision>
  <cp:lastPrinted>2019-04-24T14:23:34Z</cp:lastPrinted>
  <dcterms:created xsi:type="dcterms:W3CDTF">2019-04-18T17:03:45Z</dcterms:created>
  <dcterms:modified xsi:type="dcterms:W3CDTF">2019-04-30T13:12:28Z</dcterms:modified>
</cp:coreProperties>
</file>