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63" r:id="rId5"/>
    <p:sldId id="408" r:id="rId6"/>
    <p:sldId id="418" r:id="rId7"/>
    <p:sldId id="366" r:id="rId8"/>
    <p:sldId id="367" r:id="rId9"/>
    <p:sldId id="368" r:id="rId10"/>
    <p:sldId id="411" r:id="rId11"/>
    <p:sldId id="369" r:id="rId12"/>
    <p:sldId id="375" r:id="rId13"/>
    <p:sldId id="406" r:id="rId14"/>
    <p:sldId id="376" r:id="rId15"/>
    <p:sldId id="377" r:id="rId16"/>
    <p:sldId id="378" r:id="rId17"/>
    <p:sldId id="379"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15" r:id="rId44"/>
    <p:sldId id="412" r:id="rId45"/>
    <p:sldId id="413" r:id="rId46"/>
    <p:sldId id="414" r:id="rId47"/>
    <p:sldId id="416" r:id="rId48"/>
    <p:sldId id="417" r:id="rId49"/>
    <p:sldId id="343" r:id="rId50"/>
  </p:sldIdLst>
  <p:sldSz cx="9144000" cy="6858000" type="screen4x3"/>
  <p:notesSz cx="7010400" cy="92233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137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54F7864-EE15-4280-9B8E-245705A58708}"/>
              </a:ext>
            </a:extLst>
          </p:cNvPr>
          <p:cNvSpPr>
            <a:spLocks noGrp="1"/>
          </p:cNvSpPr>
          <p:nvPr>
            <p:ph type="hdr" sz="quarter"/>
          </p:nvPr>
        </p:nvSpPr>
        <p:spPr>
          <a:xfrm>
            <a:off x="0" y="0"/>
            <a:ext cx="3037840" cy="46277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428CF2F-C7F5-4BB0-8937-D244535D09FE}"/>
              </a:ext>
            </a:extLst>
          </p:cNvPr>
          <p:cNvSpPr>
            <a:spLocks noGrp="1"/>
          </p:cNvSpPr>
          <p:nvPr>
            <p:ph type="dt" sz="quarter" idx="1"/>
          </p:nvPr>
        </p:nvSpPr>
        <p:spPr>
          <a:xfrm>
            <a:off x="3970938" y="0"/>
            <a:ext cx="3037840" cy="462770"/>
          </a:xfrm>
          <a:prstGeom prst="rect">
            <a:avLst/>
          </a:prstGeom>
        </p:spPr>
        <p:txBody>
          <a:bodyPr vert="horz" lIns="91440" tIns="45720" rIns="91440" bIns="45720" rtlCol="0"/>
          <a:lstStyle>
            <a:lvl1pPr algn="r">
              <a:defRPr sz="1200"/>
            </a:lvl1pPr>
          </a:lstStyle>
          <a:p>
            <a:fld id="{C4AC7B9A-7B0A-450F-AA22-BF26B8C2DF81}" type="datetimeFigureOut">
              <a:rPr lang="en-US" smtClean="0"/>
              <a:t>4/18/18</a:t>
            </a:fld>
            <a:endParaRPr lang="en-US"/>
          </a:p>
        </p:txBody>
      </p:sp>
      <p:sp>
        <p:nvSpPr>
          <p:cNvPr id="4" name="Footer Placeholder 3">
            <a:extLst>
              <a:ext uri="{FF2B5EF4-FFF2-40B4-BE49-F238E27FC236}">
                <a16:creationId xmlns:a16="http://schemas.microsoft.com/office/drawing/2014/main" xmlns="" id="{18486BE2-C638-4F47-82D2-02B6703CDD72}"/>
              </a:ext>
            </a:extLst>
          </p:cNvPr>
          <p:cNvSpPr>
            <a:spLocks noGrp="1"/>
          </p:cNvSpPr>
          <p:nvPr>
            <p:ph type="ftr" sz="quarter" idx="2"/>
          </p:nvPr>
        </p:nvSpPr>
        <p:spPr>
          <a:xfrm>
            <a:off x="0" y="8760606"/>
            <a:ext cx="3037840" cy="46276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E79D08D2-8768-4063-91DF-3B86D6585FE1}"/>
              </a:ext>
            </a:extLst>
          </p:cNvPr>
          <p:cNvSpPr>
            <a:spLocks noGrp="1"/>
          </p:cNvSpPr>
          <p:nvPr>
            <p:ph type="sldNum" sz="quarter" idx="3"/>
          </p:nvPr>
        </p:nvSpPr>
        <p:spPr>
          <a:xfrm>
            <a:off x="3970938" y="8760606"/>
            <a:ext cx="3037840" cy="462769"/>
          </a:xfrm>
          <a:prstGeom prst="rect">
            <a:avLst/>
          </a:prstGeom>
        </p:spPr>
        <p:txBody>
          <a:bodyPr vert="horz" lIns="91440" tIns="45720" rIns="91440" bIns="45720" rtlCol="0" anchor="b"/>
          <a:lstStyle>
            <a:lvl1pPr algn="r">
              <a:defRPr sz="1200"/>
            </a:lvl1pPr>
          </a:lstStyle>
          <a:p>
            <a:fld id="{D180D9AA-993D-432D-99DB-9F5CA24B9AC3}" type="slidenum">
              <a:rPr lang="en-US" smtClean="0"/>
              <a:t>‹#›</a:t>
            </a:fld>
            <a:endParaRPr lang="en-US"/>
          </a:p>
        </p:txBody>
      </p:sp>
    </p:spTree>
    <p:extLst>
      <p:ext uri="{BB962C8B-B14F-4D97-AF65-F5344CB8AC3E}">
        <p14:creationId xmlns:p14="http://schemas.microsoft.com/office/powerpoint/2010/main" val="3531321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7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2770"/>
          </a:xfrm>
          <a:prstGeom prst="rect">
            <a:avLst/>
          </a:prstGeom>
        </p:spPr>
        <p:txBody>
          <a:bodyPr vert="horz" lIns="91440" tIns="45720" rIns="91440" bIns="45720" rtlCol="0"/>
          <a:lstStyle>
            <a:lvl1pPr algn="r">
              <a:defRPr sz="1200"/>
            </a:lvl1pPr>
          </a:lstStyle>
          <a:p>
            <a:fld id="{A281AD55-240A-471A-B429-BFE91B239BD4}" type="datetimeFigureOut">
              <a:rPr lang="en-US" smtClean="0"/>
              <a:t>4/18/18</a:t>
            </a:fld>
            <a:endParaRPr lang="en-US"/>
          </a:p>
        </p:txBody>
      </p:sp>
      <p:sp>
        <p:nvSpPr>
          <p:cNvPr id="4" name="Slide Image Placeholder 3"/>
          <p:cNvSpPr>
            <a:spLocks noGrp="1" noRot="1" noChangeAspect="1"/>
          </p:cNvSpPr>
          <p:nvPr>
            <p:ph type="sldImg" idx="2"/>
          </p:nvPr>
        </p:nvSpPr>
        <p:spPr>
          <a:xfrm>
            <a:off x="1430338" y="1152525"/>
            <a:ext cx="41497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38749"/>
            <a:ext cx="5608320" cy="363170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6"/>
            <a:ext cx="3037840" cy="46276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2769"/>
          </a:xfrm>
          <a:prstGeom prst="rect">
            <a:avLst/>
          </a:prstGeom>
        </p:spPr>
        <p:txBody>
          <a:bodyPr vert="horz" lIns="91440" tIns="45720" rIns="91440" bIns="45720" rtlCol="0" anchor="b"/>
          <a:lstStyle>
            <a:lvl1pPr algn="r">
              <a:defRPr sz="1200"/>
            </a:lvl1pPr>
          </a:lstStyle>
          <a:p>
            <a:fld id="{6D8B8F1A-A78D-4D03-AB24-643ED6715C6E}" type="slidenum">
              <a:rPr lang="en-US" smtClean="0"/>
              <a:t>‹#›</a:t>
            </a:fld>
            <a:endParaRPr lang="en-US"/>
          </a:p>
        </p:txBody>
      </p:sp>
    </p:spTree>
    <p:extLst>
      <p:ext uri="{BB962C8B-B14F-4D97-AF65-F5344CB8AC3E}">
        <p14:creationId xmlns:p14="http://schemas.microsoft.com/office/powerpoint/2010/main" val="3879703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g"/><Relationship Id="rId8"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52400" y="152400"/>
            <a:ext cx="8839200" cy="6324600"/>
          </a:xfrm>
          <a:prstGeom prst="rect">
            <a:avLst/>
          </a:prstGeom>
          <a:noFill/>
          <a:ln cap="rnd">
            <a:gradFill>
              <a:gsLst>
                <a:gs pos="78000">
                  <a:schemeClr val="tx2"/>
                </a:gs>
                <a:gs pos="25000">
                  <a:schemeClr val="accent6"/>
                </a:gs>
                <a:gs pos="0">
                  <a:schemeClr val="accent1"/>
                </a:gs>
                <a:gs pos="50000">
                  <a:srgbClr val="FF0000"/>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 Placeholder 2"/>
          <p:cNvSpPr>
            <a:spLocks noGrp="1"/>
          </p:cNvSpPr>
          <p:nvPr>
            <p:ph type="body" idx="11"/>
          </p:nvPr>
        </p:nvSpPr>
        <p:spPr>
          <a:xfrm>
            <a:off x="685800" y="4876800"/>
            <a:ext cx="7772400" cy="391510"/>
          </a:xfrm>
        </p:spPr>
        <p:txBody>
          <a:bodyPr/>
          <a:lstStyle>
            <a:lvl1pPr marL="0" indent="0" algn="ctr">
              <a:buNone/>
              <a:defRPr sz="20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1" name="Text Placeholder 2"/>
          <p:cNvSpPr>
            <a:spLocks noGrp="1"/>
          </p:cNvSpPr>
          <p:nvPr>
            <p:ph type="body" idx="12"/>
          </p:nvPr>
        </p:nvSpPr>
        <p:spPr>
          <a:xfrm>
            <a:off x="457200" y="5486400"/>
            <a:ext cx="3657600" cy="609600"/>
          </a:xfrm>
        </p:spPr>
        <p:txBody>
          <a:bodyPr/>
          <a:lstStyle>
            <a:lvl1pPr marL="0" indent="0" algn="ctr">
              <a:buNone/>
              <a:defRPr sz="2000" b="1"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ext Placeholder 2"/>
          <p:cNvSpPr>
            <a:spLocks noGrp="1"/>
          </p:cNvSpPr>
          <p:nvPr>
            <p:ph type="body" idx="13"/>
          </p:nvPr>
        </p:nvSpPr>
        <p:spPr>
          <a:xfrm>
            <a:off x="4953000" y="5486400"/>
            <a:ext cx="3657600" cy="609600"/>
          </a:xfrm>
        </p:spPr>
        <p:txBody>
          <a:bodyPr/>
          <a:lstStyle>
            <a:lvl1pPr marL="0" indent="0" algn="ctr">
              <a:buNone/>
              <a:defRPr sz="2000" b="1"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Title 4"/>
          <p:cNvSpPr>
            <a:spLocks noGrp="1"/>
          </p:cNvSpPr>
          <p:nvPr>
            <p:ph type="title"/>
          </p:nvPr>
        </p:nvSpPr>
        <p:spPr>
          <a:xfrm>
            <a:off x="609600" y="3657600"/>
            <a:ext cx="8077200" cy="1143000"/>
          </a:xfrm>
        </p:spPr>
        <p:txBody>
          <a:bodyPr/>
          <a:lstStyle>
            <a:lvl1pPr>
              <a:defRPr>
                <a:solidFill>
                  <a:schemeClr val="tx2"/>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xmlns="" id="{D3C5D705-C37E-402E-8FC9-DFE0F4AD4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7856" y="329399"/>
            <a:ext cx="3828288" cy="3053667"/>
          </a:xfrm>
          <a:prstGeom prst="rect">
            <a:avLst/>
          </a:prstGeom>
        </p:spPr>
      </p:pic>
    </p:spTree>
    <p:extLst>
      <p:ext uri="{BB962C8B-B14F-4D97-AF65-F5344CB8AC3E}">
        <p14:creationId xmlns:p14="http://schemas.microsoft.com/office/powerpoint/2010/main" val="415632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858000" y="6356350"/>
            <a:ext cx="2133600" cy="365125"/>
          </a:xfrm>
          <a:prstGeom prst="rect">
            <a:avLst/>
          </a:prstGeom>
        </p:spPr>
        <p:txBody>
          <a:bodyPr/>
          <a:lstStyle>
            <a:lvl1pPr algn="r">
              <a:defRPr/>
            </a:lvl1pPr>
          </a:lstStyle>
          <a:p>
            <a:pPr>
              <a:defRPr/>
            </a:pPr>
            <a:fld id="{83684F7F-D765-49E1-A03C-35E541488D61}" type="slidenum">
              <a:rPr lang="en-US" smtClean="0"/>
              <a:pPr>
                <a:defRPr/>
              </a:pPr>
              <a:t>‹#›</a:t>
            </a:fld>
            <a:endParaRPr lang="en-US"/>
          </a:p>
        </p:txBody>
      </p:sp>
      <p:sp>
        <p:nvSpPr>
          <p:cNvPr id="8" name="Date Placeholder 3"/>
          <p:cNvSpPr>
            <a:spLocks noGrp="1"/>
          </p:cNvSpPr>
          <p:nvPr>
            <p:ph type="dt" sz="half" idx="2"/>
          </p:nvPr>
        </p:nvSpPr>
        <p:spPr>
          <a:xfrm>
            <a:off x="152400" y="6356350"/>
            <a:ext cx="4114800" cy="365125"/>
          </a:xfrm>
          <a:prstGeom prst="rect">
            <a:avLst/>
          </a:prstGeom>
        </p:spPr>
        <p:txBody>
          <a:bodyPr/>
          <a:lstStyle>
            <a:lvl1pPr>
              <a:defRPr sz="1400" b="1">
                <a:solidFill>
                  <a:schemeClr val="tx2">
                    <a:lumMod val="60000"/>
                    <a:lumOff val="40000"/>
                  </a:schemeClr>
                </a:solidFill>
              </a:defRPr>
            </a:lvl1pPr>
          </a:lstStyle>
          <a:p>
            <a:pPr>
              <a:defRPr/>
            </a:pPr>
            <a:r>
              <a:rPr lang="en-US"/>
              <a:t>Kansas Association of School Boards</a:t>
            </a:r>
            <a:endParaRPr lang="en-US" dirty="0"/>
          </a:p>
        </p:txBody>
      </p:sp>
    </p:spTree>
    <p:extLst>
      <p:ext uri="{BB962C8B-B14F-4D97-AF65-F5344CB8AC3E}">
        <p14:creationId xmlns:p14="http://schemas.microsoft.com/office/powerpoint/2010/main" val="243488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28600"/>
            <a:ext cx="9144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315200" cy="1143000"/>
          </a:xfrm>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6858000" y="6356350"/>
            <a:ext cx="2133600" cy="365125"/>
          </a:xfrm>
          <a:prstGeom prst="rect">
            <a:avLst/>
          </a:prstGeom>
        </p:spPr>
        <p:txBody>
          <a:bodyPr/>
          <a:lstStyle>
            <a:lvl1pPr algn="r">
              <a:defRPr/>
            </a:lvl1pPr>
          </a:lstStyle>
          <a:p>
            <a:pPr>
              <a:defRPr/>
            </a:pPr>
            <a:fld id="{83684F7F-D765-49E1-A03C-35E541488D61}" type="slidenum">
              <a:rPr lang="en-US" smtClean="0"/>
              <a:pPr>
                <a:defRPr/>
              </a:pPr>
              <a:t>‹#›</a:t>
            </a:fld>
            <a:endParaRPr lang="en-US"/>
          </a:p>
        </p:txBody>
      </p:sp>
      <p:sp>
        <p:nvSpPr>
          <p:cNvPr id="11" name="Date Placeholder 3"/>
          <p:cNvSpPr>
            <a:spLocks noGrp="1"/>
          </p:cNvSpPr>
          <p:nvPr>
            <p:ph type="dt" sz="half" idx="13"/>
          </p:nvPr>
        </p:nvSpPr>
        <p:spPr>
          <a:xfrm>
            <a:off x="152400" y="6356350"/>
            <a:ext cx="4114800" cy="365125"/>
          </a:xfrm>
          <a:prstGeom prst="rect">
            <a:avLst/>
          </a:prstGeom>
        </p:spPr>
        <p:txBody>
          <a:bodyPr/>
          <a:lstStyle>
            <a:lvl1pPr>
              <a:defRPr sz="1400" b="1">
                <a:solidFill>
                  <a:schemeClr val="tx2">
                    <a:lumMod val="60000"/>
                    <a:lumOff val="40000"/>
                  </a:schemeClr>
                </a:solidFill>
              </a:defRPr>
            </a:lvl1pPr>
          </a:lstStyle>
          <a:p>
            <a:pPr>
              <a:defRPr/>
            </a:pPr>
            <a:r>
              <a:rPr lang="en-US"/>
              <a:t>Kansas Association of School Boards</a:t>
            </a:r>
            <a:endParaRPr lang="en-US" dirty="0"/>
          </a:p>
        </p:txBody>
      </p:sp>
    </p:spTree>
    <p:extLst>
      <p:ext uri="{BB962C8B-B14F-4D97-AF65-F5344CB8AC3E}">
        <p14:creationId xmlns:p14="http://schemas.microsoft.com/office/powerpoint/2010/main" val="114304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28600"/>
            <a:ext cx="9144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5"/>
          <p:cNvSpPr>
            <a:spLocks noGrp="1"/>
          </p:cNvSpPr>
          <p:nvPr>
            <p:ph type="sldNum" sz="quarter" idx="12"/>
          </p:nvPr>
        </p:nvSpPr>
        <p:spPr>
          <a:xfrm>
            <a:off x="6858000" y="6356350"/>
            <a:ext cx="2133600" cy="365125"/>
          </a:xfrm>
          <a:prstGeom prst="rect">
            <a:avLst/>
          </a:prstGeom>
        </p:spPr>
        <p:txBody>
          <a:bodyPr/>
          <a:lstStyle>
            <a:lvl1pPr algn="r">
              <a:defRPr/>
            </a:lvl1pPr>
          </a:lstStyle>
          <a:p>
            <a:pPr>
              <a:defRPr/>
            </a:pPr>
            <a:fld id="{83684F7F-D765-49E1-A03C-35E541488D61}" type="slidenum">
              <a:rPr lang="en-US" smtClean="0"/>
              <a:pPr>
                <a:defRPr/>
              </a:pPr>
              <a:t>‹#›</a:t>
            </a:fld>
            <a:endParaRPr lang="en-US"/>
          </a:p>
        </p:txBody>
      </p:sp>
      <p:sp>
        <p:nvSpPr>
          <p:cNvPr id="10" name="Date Placeholder 3"/>
          <p:cNvSpPr>
            <a:spLocks noGrp="1"/>
          </p:cNvSpPr>
          <p:nvPr>
            <p:ph type="dt" sz="half" idx="13"/>
          </p:nvPr>
        </p:nvSpPr>
        <p:spPr>
          <a:xfrm>
            <a:off x="152400" y="6356350"/>
            <a:ext cx="4114800" cy="365125"/>
          </a:xfrm>
          <a:prstGeom prst="rect">
            <a:avLst/>
          </a:prstGeom>
        </p:spPr>
        <p:txBody>
          <a:bodyPr/>
          <a:lstStyle>
            <a:lvl1pPr>
              <a:defRPr sz="1400" b="1">
                <a:solidFill>
                  <a:schemeClr val="tx2">
                    <a:lumMod val="60000"/>
                    <a:lumOff val="40000"/>
                  </a:schemeClr>
                </a:solidFill>
              </a:defRPr>
            </a:lvl1pPr>
          </a:lstStyle>
          <a:p>
            <a:pPr>
              <a:defRPr/>
            </a:pPr>
            <a:r>
              <a:rPr lang="en-US"/>
              <a:t>Kansas Association of School Boards</a:t>
            </a:r>
            <a:endParaRPr lang="en-US" dirty="0"/>
          </a:p>
        </p:txBody>
      </p:sp>
    </p:spTree>
    <p:extLst>
      <p:ext uri="{BB962C8B-B14F-4D97-AF65-F5344CB8AC3E}">
        <p14:creationId xmlns:p14="http://schemas.microsoft.com/office/powerpoint/2010/main" val="77525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28600"/>
            <a:ext cx="9144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5"/>
          <p:cNvSpPr>
            <a:spLocks noGrp="1"/>
          </p:cNvSpPr>
          <p:nvPr>
            <p:ph type="sldNum" sz="quarter" idx="12"/>
          </p:nvPr>
        </p:nvSpPr>
        <p:spPr>
          <a:xfrm>
            <a:off x="6858000" y="6356350"/>
            <a:ext cx="2133600" cy="365125"/>
          </a:xfrm>
          <a:prstGeom prst="rect">
            <a:avLst/>
          </a:prstGeom>
        </p:spPr>
        <p:txBody>
          <a:bodyPr/>
          <a:lstStyle>
            <a:lvl1pPr algn="r">
              <a:defRPr/>
            </a:lvl1pPr>
          </a:lstStyle>
          <a:p>
            <a:pPr>
              <a:defRPr/>
            </a:pPr>
            <a:fld id="{83684F7F-D765-49E1-A03C-35E541488D61}" type="slidenum">
              <a:rPr lang="en-US" smtClean="0"/>
              <a:pPr>
                <a:defRPr/>
              </a:pPr>
              <a:t>‹#›</a:t>
            </a:fld>
            <a:endParaRPr lang="en-US"/>
          </a:p>
        </p:txBody>
      </p:sp>
      <p:sp>
        <p:nvSpPr>
          <p:cNvPr id="10" name="Date Placeholder 3"/>
          <p:cNvSpPr>
            <a:spLocks noGrp="1"/>
          </p:cNvSpPr>
          <p:nvPr>
            <p:ph type="dt" sz="half" idx="13"/>
          </p:nvPr>
        </p:nvSpPr>
        <p:spPr>
          <a:xfrm>
            <a:off x="152400" y="6356350"/>
            <a:ext cx="4114800" cy="365125"/>
          </a:xfrm>
          <a:prstGeom prst="rect">
            <a:avLst/>
          </a:prstGeom>
        </p:spPr>
        <p:txBody>
          <a:bodyPr/>
          <a:lstStyle>
            <a:lvl1pPr>
              <a:defRPr sz="1400" b="1">
                <a:solidFill>
                  <a:schemeClr val="tx2">
                    <a:lumMod val="60000"/>
                    <a:lumOff val="40000"/>
                  </a:schemeClr>
                </a:solidFill>
              </a:defRPr>
            </a:lvl1pPr>
          </a:lstStyle>
          <a:p>
            <a:pPr>
              <a:defRPr/>
            </a:pPr>
            <a:r>
              <a:rPr lang="en-US"/>
              <a:t>Kansas Association of School Boards</a:t>
            </a:r>
            <a:endParaRPr lang="en-US" dirty="0"/>
          </a:p>
        </p:txBody>
      </p:sp>
    </p:spTree>
    <p:extLst>
      <p:ext uri="{BB962C8B-B14F-4D97-AF65-F5344CB8AC3E}">
        <p14:creationId xmlns:p14="http://schemas.microsoft.com/office/powerpoint/2010/main" val="229835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3" name="Rectangle 2"/>
          <p:cNvSpPr/>
          <p:nvPr/>
        </p:nvSpPr>
        <p:spPr>
          <a:xfrm>
            <a:off x="152400" y="152400"/>
            <a:ext cx="8839200" cy="6324600"/>
          </a:xfrm>
          <a:prstGeom prst="rect">
            <a:avLst/>
          </a:prstGeom>
          <a:noFill/>
          <a:ln cap="rnd">
            <a:gradFill>
              <a:gsLst>
                <a:gs pos="78000">
                  <a:schemeClr val="tx2"/>
                </a:gs>
                <a:gs pos="25000">
                  <a:schemeClr val="accent6"/>
                </a:gs>
                <a:gs pos="0">
                  <a:schemeClr val="accent1"/>
                </a:gs>
                <a:gs pos="50000">
                  <a:srgbClr val="FF0000"/>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a:extLst>
              <a:ext uri="{FF2B5EF4-FFF2-40B4-BE49-F238E27FC236}">
                <a16:creationId xmlns:a16="http://schemas.microsoft.com/office/drawing/2014/main" xmlns="" id="{ECD9C896-DD4D-4BB9-85DD-F20AD58AE3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781665"/>
            <a:ext cx="1862827" cy="1485900"/>
          </a:xfrm>
          <a:prstGeom prst="rect">
            <a:avLst/>
          </a:prstGeom>
        </p:spPr>
      </p:pic>
      <p:pic>
        <p:nvPicPr>
          <p:cNvPr id="10" name="Picture 9">
            <a:extLst>
              <a:ext uri="{FF2B5EF4-FFF2-40B4-BE49-F238E27FC236}">
                <a16:creationId xmlns:a16="http://schemas.microsoft.com/office/drawing/2014/main" xmlns="" id="{FE6D9B99-39F4-400B-8F13-A061211D13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1826" y="1848465"/>
            <a:ext cx="2026098" cy="1371600"/>
          </a:xfrm>
          <a:prstGeom prst="rect">
            <a:avLst/>
          </a:prstGeom>
        </p:spPr>
      </p:pic>
      <p:pic>
        <p:nvPicPr>
          <p:cNvPr id="12" name="Picture 11">
            <a:extLst>
              <a:ext uri="{FF2B5EF4-FFF2-40B4-BE49-F238E27FC236}">
                <a16:creationId xmlns:a16="http://schemas.microsoft.com/office/drawing/2014/main" xmlns="" id="{8DCB1445-D82F-4697-8C4B-099247815C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26811" y="609600"/>
            <a:ext cx="2026098" cy="1371600"/>
          </a:xfrm>
          <a:prstGeom prst="rect">
            <a:avLst/>
          </a:prstGeom>
        </p:spPr>
      </p:pic>
      <p:pic>
        <p:nvPicPr>
          <p:cNvPr id="8" name="Picture 7">
            <a:extLst>
              <a:ext uri="{FF2B5EF4-FFF2-40B4-BE49-F238E27FC236}">
                <a16:creationId xmlns:a16="http://schemas.microsoft.com/office/drawing/2014/main" xmlns="" id="{5F7B4F83-19AF-46F6-BE9E-0835F3E8D8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282812" y="290052"/>
            <a:ext cx="2025978" cy="1371600"/>
          </a:xfrm>
          <a:prstGeom prst="rect">
            <a:avLst/>
          </a:prstGeom>
        </p:spPr>
      </p:pic>
      <p:pic>
        <p:nvPicPr>
          <p:cNvPr id="14" name="Picture 13">
            <a:extLst>
              <a:ext uri="{FF2B5EF4-FFF2-40B4-BE49-F238E27FC236}">
                <a16:creationId xmlns:a16="http://schemas.microsoft.com/office/drawing/2014/main" xmlns="" id="{7667A9C2-DEF8-4DC7-B6CF-131128184F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1386" y="2412589"/>
            <a:ext cx="2027345" cy="1371600"/>
          </a:xfrm>
          <a:prstGeom prst="rect">
            <a:avLst/>
          </a:prstGeom>
        </p:spPr>
      </p:pic>
      <p:pic>
        <p:nvPicPr>
          <p:cNvPr id="16" name="Picture 15">
            <a:extLst>
              <a:ext uri="{FF2B5EF4-FFF2-40B4-BE49-F238E27FC236}">
                <a16:creationId xmlns:a16="http://schemas.microsoft.com/office/drawing/2014/main" xmlns="" id="{10D34F87-2C2F-418D-B57A-5E976A832C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05334" y="3613354"/>
            <a:ext cx="1832642" cy="1371600"/>
          </a:xfrm>
          <a:prstGeom prst="rect">
            <a:avLst/>
          </a:prstGeom>
        </p:spPr>
      </p:pic>
      <p:pic>
        <p:nvPicPr>
          <p:cNvPr id="18" name="Picture 17">
            <a:extLst>
              <a:ext uri="{FF2B5EF4-FFF2-40B4-BE49-F238E27FC236}">
                <a16:creationId xmlns:a16="http://schemas.microsoft.com/office/drawing/2014/main" xmlns="" id="{89C5DD7A-0C43-44F1-930C-88424FC2C9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74758" y="4070554"/>
            <a:ext cx="3024387" cy="1828800"/>
          </a:xfrm>
          <a:prstGeom prst="rect">
            <a:avLst/>
          </a:prstGeom>
        </p:spPr>
      </p:pic>
    </p:spTree>
    <p:extLst>
      <p:ext uri="{BB962C8B-B14F-4D97-AF65-F5344CB8AC3E}">
        <p14:creationId xmlns:p14="http://schemas.microsoft.com/office/powerpoint/2010/main" val="204292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a:t>Kansas Association of School Boards</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5F6BD76-6D1E-42FD-880A-BCF698C2455C}" type="slidenum">
              <a:rPr lang="en-US" smtClean="0"/>
              <a:t>‹#›</a:t>
            </a:fld>
            <a:endParaRPr lang="en-US" dirty="0"/>
          </a:p>
        </p:txBody>
      </p:sp>
    </p:spTree>
    <p:extLst>
      <p:ext uri="{BB962C8B-B14F-4D97-AF65-F5344CB8AC3E}">
        <p14:creationId xmlns:p14="http://schemas.microsoft.com/office/powerpoint/2010/main" val="20344270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0"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152400" y="152400"/>
            <a:ext cx="8839200" cy="6096000"/>
          </a:xfrm>
          <a:prstGeom prst="rect">
            <a:avLst/>
          </a:prstGeom>
          <a:noFill/>
          <a:ln cap="rnd">
            <a:gradFill>
              <a:gsLst>
                <a:gs pos="78000">
                  <a:schemeClr val="tx2"/>
                </a:gs>
                <a:gs pos="25000">
                  <a:schemeClr val="accent6"/>
                </a:gs>
                <a:gs pos="0">
                  <a:schemeClr val="accent1"/>
                </a:gs>
                <a:gs pos="50000">
                  <a:srgbClr val="FF0000"/>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2"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228600"/>
            <a:ext cx="9144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152400" y="6356350"/>
            <a:ext cx="4114800" cy="365125"/>
          </a:xfrm>
          <a:prstGeom prst="rect">
            <a:avLst/>
          </a:prstGeom>
        </p:spPr>
        <p:txBody>
          <a:bodyPr/>
          <a:lstStyle>
            <a:lvl1pPr>
              <a:defRPr sz="1400" b="1">
                <a:solidFill>
                  <a:schemeClr val="tx2">
                    <a:lumMod val="60000"/>
                    <a:lumOff val="40000"/>
                  </a:schemeClr>
                </a:solidFill>
              </a:defRPr>
            </a:lvl1pPr>
          </a:lstStyle>
          <a:p>
            <a:pPr>
              <a:defRPr/>
            </a:pPr>
            <a:r>
              <a:rPr lang="en-US"/>
              <a:t>Kansas Association of School Boards</a:t>
            </a:r>
            <a:endParaRPr lang="en-US" dirty="0"/>
          </a:p>
        </p:txBody>
      </p:sp>
      <p:sp>
        <p:nvSpPr>
          <p:cNvPr id="10" name="Slide Number Placeholder 5"/>
          <p:cNvSpPr>
            <a:spLocks noGrp="1"/>
          </p:cNvSpPr>
          <p:nvPr>
            <p:ph type="sldNum" sz="quarter" idx="4"/>
          </p:nvPr>
        </p:nvSpPr>
        <p:spPr>
          <a:xfrm>
            <a:off x="6858000" y="6356350"/>
            <a:ext cx="2133600" cy="365125"/>
          </a:xfrm>
          <a:prstGeom prst="rect">
            <a:avLst/>
          </a:prstGeom>
        </p:spPr>
        <p:txBody>
          <a:bodyPr/>
          <a:lstStyle>
            <a:lvl1pPr algn="r">
              <a:defRPr sz="1400" b="1">
                <a:solidFill>
                  <a:schemeClr val="tx2">
                    <a:lumMod val="60000"/>
                    <a:lumOff val="40000"/>
                  </a:schemeClr>
                </a:solidFill>
              </a:defRPr>
            </a:lvl1pPr>
          </a:lstStyle>
          <a:p>
            <a:pPr>
              <a:defRPr/>
            </a:pPr>
            <a:fld id="{83684F7F-D765-49E1-A03C-35E541488D61}" type="slidenum">
              <a:rPr lang="en-US" smtClean="0"/>
              <a:pPr>
                <a:defRPr/>
              </a:pPr>
              <a:t>‹#›</a:t>
            </a:fld>
            <a:endParaRPr lang="en-US" dirty="0"/>
          </a:p>
        </p:txBody>
      </p:sp>
      <p:pic>
        <p:nvPicPr>
          <p:cNvPr id="3" name="Picture 2">
            <a:extLst>
              <a:ext uri="{FF2B5EF4-FFF2-40B4-BE49-F238E27FC236}">
                <a16:creationId xmlns:a16="http://schemas.microsoft.com/office/drawing/2014/main" xmlns="" id="{7528F79C-C42A-4B49-AE47-682918DFD1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932150" y="5638800"/>
            <a:ext cx="1432943" cy="1143000"/>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9" r:id="rId7"/>
  </p:sldLayoutIdLst>
  <p:hf hdr="0" ftr="0" dt="0"/>
  <p:txStyles>
    <p:titleStyle>
      <a:lvl1pPr algn="l" rtl="0" eaLnBrk="1" fontAlgn="base" hangingPunct="1">
        <a:spcBef>
          <a:spcPct val="0"/>
        </a:spcBef>
        <a:spcAft>
          <a:spcPct val="0"/>
        </a:spcAft>
        <a:defRPr sz="4400" b="1"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400" b="1">
          <a:solidFill>
            <a:schemeClr val="tx1"/>
          </a:solidFill>
          <a:latin typeface="Arial" charset="0"/>
          <a:cs typeface="Arial" charset="0"/>
        </a:defRPr>
      </a:lvl2pPr>
      <a:lvl3pPr algn="l" rtl="0" eaLnBrk="1" fontAlgn="base" hangingPunct="1">
        <a:spcBef>
          <a:spcPct val="0"/>
        </a:spcBef>
        <a:spcAft>
          <a:spcPct val="0"/>
        </a:spcAft>
        <a:defRPr sz="4400" b="1">
          <a:solidFill>
            <a:schemeClr val="tx1"/>
          </a:solidFill>
          <a:latin typeface="Arial" charset="0"/>
          <a:cs typeface="Arial" charset="0"/>
        </a:defRPr>
      </a:lvl3pPr>
      <a:lvl4pPr algn="l" rtl="0" eaLnBrk="1" fontAlgn="base" hangingPunct="1">
        <a:spcBef>
          <a:spcPct val="0"/>
        </a:spcBef>
        <a:spcAft>
          <a:spcPct val="0"/>
        </a:spcAft>
        <a:defRPr sz="4400" b="1">
          <a:solidFill>
            <a:schemeClr val="tx1"/>
          </a:solidFill>
          <a:latin typeface="Arial" charset="0"/>
          <a:cs typeface="Arial" charset="0"/>
        </a:defRPr>
      </a:lvl4pPr>
      <a:lvl5pPr algn="l" rtl="0" eaLnBrk="1" fontAlgn="base" hangingPunct="1">
        <a:spcBef>
          <a:spcPct val="0"/>
        </a:spcBef>
        <a:spcAft>
          <a:spcPct val="0"/>
        </a:spcAft>
        <a:defRPr sz="44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asb.org/LegalCer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wmf"/><Relationship Id="rId3" Type="http://schemas.openxmlformats.org/officeDocument/2006/relationships/image" Target="../media/image22.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1"/>
          </p:nvPr>
        </p:nvSpPr>
        <p:spPr>
          <a:xfrm>
            <a:off x="685800" y="4637690"/>
            <a:ext cx="7772400" cy="391510"/>
          </a:xfrm>
        </p:spPr>
        <p:txBody>
          <a:bodyPr/>
          <a:lstStyle/>
          <a:p>
            <a:r>
              <a:rPr lang="en-US" dirty="0">
                <a:solidFill>
                  <a:srgbClr val="FF0000"/>
                </a:solidFill>
              </a:rPr>
              <a:t>Bargaining for Better Schools</a:t>
            </a:r>
          </a:p>
        </p:txBody>
      </p:sp>
      <p:sp>
        <p:nvSpPr>
          <p:cNvPr id="6" name="Text Placeholder 5"/>
          <p:cNvSpPr>
            <a:spLocks noGrp="1"/>
          </p:cNvSpPr>
          <p:nvPr>
            <p:ph type="body" idx="12"/>
          </p:nvPr>
        </p:nvSpPr>
        <p:spPr/>
        <p:txBody>
          <a:bodyPr/>
          <a:lstStyle/>
          <a:p>
            <a:r>
              <a:rPr lang="en-US" dirty="0"/>
              <a:t>KASB Regional Training</a:t>
            </a:r>
          </a:p>
          <a:p>
            <a:r>
              <a:rPr lang="en-US" dirty="0"/>
              <a:t>Spring 2018</a:t>
            </a:r>
          </a:p>
        </p:txBody>
      </p:sp>
      <p:sp>
        <p:nvSpPr>
          <p:cNvPr id="7" name="Text Placeholder 6"/>
          <p:cNvSpPr>
            <a:spLocks noGrp="1"/>
          </p:cNvSpPr>
          <p:nvPr>
            <p:ph type="body" idx="13"/>
          </p:nvPr>
        </p:nvSpPr>
        <p:spPr/>
        <p:txBody>
          <a:bodyPr/>
          <a:lstStyle/>
          <a:p>
            <a:r>
              <a:rPr lang="en-US" dirty="0"/>
              <a:t>Luke Sobba</a:t>
            </a:r>
          </a:p>
          <a:p>
            <a:r>
              <a:rPr lang="en-US" dirty="0"/>
              <a:t>KASB Attorney</a:t>
            </a:r>
          </a:p>
        </p:txBody>
      </p:sp>
      <p:sp>
        <p:nvSpPr>
          <p:cNvPr id="4" name="Title 3"/>
          <p:cNvSpPr>
            <a:spLocks noGrp="1"/>
          </p:cNvSpPr>
          <p:nvPr>
            <p:ph type="title"/>
          </p:nvPr>
        </p:nvSpPr>
        <p:spPr>
          <a:xfrm>
            <a:off x="609600" y="3505200"/>
            <a:ext cx="8077200" cy="1143000"/>
          </a:xfrm>
        </p:spPr>
        <p:txBody>
          <a:bodyPr/>
          <a:lstStyle/>
          <a:p>
            <a:pPr algn="ctr"/>
            <a:r>
              <a:rPr lang="en-US" sz="3600" dirty="0">
                <a:solidFill>
                  <a:srgbClr val="FF0000"/>
                </a:solidFill>
              </a:rPr>
              <a:t>2018-2019 Negotiations Training</a:t>
            </a:r>
          </a:p>
        </p:txBody>
      </p:sp>
    </p:spTree>
    <p:extLst>
      <p:ext uri="{BB962C8B-B14F-4D97-AF65-F5344CB8AC3E}">
        <p14:creationId xmlns:p14="http://schemas.microsoft.com/office/powerpoint/2010/main" val="385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E91A9D5-2729-4F9D-9A3B-BBE5BC1069DD}"/>
              </a:ext>
            </a:extLst>
          </p:cNvPr>
          <p:cNvSpPr>
            <a:spLocks noGrp="1"/>
          </p:cNvSpPr>
          <p:nvPr>
            <p:ph type="title"/>
          </p:nvPr>
        </p:nvSpPr>
        <p:spPr>
          <a:xfrm>
            <a:off x="228600" y="228600"/>
            <a:ext cx="8001000" cy="792162"/>
          </a:xfrm>
        </p:spPr>
        <p:txBody>
          <a:bodyPr/>
          <a:lstStyle/>
          <a:p>
            <a:r>
              <a:rPr lang="en-US" dirty="0"/>
              <a:t>Board’s Goals for Negotiations</a:t>
            </a:r>
          </a:p>
        </p:txBody>
      </p:sp>
      <p:sp>
        <p:nvSpPr>
          <p:cNvPr id="5" name="Content Placeholder 4">
            <a:extLst>
              <a:ext uri="{FF2B5EF4-FFF2-40B4-BE49-F238E27FC236}">
                <a16:creationId xmlns:a16="http://schemas.microsoft.com/office/drawing/2014/main" xmlns="" id="{24DA6F6B-01AD-4178-8C75-2E0DDA591DA3}"/>
              </a:ext>
            </a:extLst>
          </p:cNvPr>
          <p:cNvSpPr>
            <a:spLocks noGrp="1"/>
          </p:cNvSpPr>
          <p:nvPr>
            <p:ph idx="1"/>
          </p:nvPr>
        </p:nvSpPr>
        <p:spPr>
          <a:xfrm>
            <a:off x="304800" y="1143000"/>
            <a:ext cx="8386689" cy="4678363"/>
          </a:xfrm>
        </p:spPr>
        <p:txBody>
          <a:bodyPr/>
          <a:lstStyle/>
          <a:p>
            <a:pPr marL="514350" indent="-514350">
              <a:buFont typeface="+mj-lt"/>
              <a:buAutoNum type="arabicPeriod"/>
            </a:pPr>
            <a:r>
              <a:rPr lang="en-US" sz="2800" dirty="0"/>
              <a:t>Agree to compensation package that allows the district to attract and retain excellent teachers.</a:t>
            </a:r>
          </a:p>
          <a:p>
            <a:pPr marL="514350" indent="-514350">
              <a:buFont typeface="+mj-lt"/>
              <a:buAutoNum type="arabicPeriod"/>
            </a:pPr>
            <a:r>
              <a:rPr lang="en-US" sz="2800" dirty="0"/>
              <a:t>Negotiate terms and conditions that promote healthy work and learning environment.</a:t>
            </a:r>
          </a:p>
          <a:p>
            <a:pPr marL="514350" indent="-514350">
              <a:buFont typeface="+mj-lt"/>
              <a:buAutoNum type="arabicPeriod"/>
            </a:pPr>
            <a:r>
              <a:rPr lang="en-US" sz="2800" dirty="0"/>
              <a:t>Manage finances within the districts means and to promote its best interests.</a:t>
            </a:r>
          </a:p>
          <a:p>
            <a:pPr marL="514350" indent="-514350">
              <a:buFont typeface="+mj-lt"/>
              <a:buAutoNum type="arabicPeriod"/>
            </a:pPr>
            <a:r>
              <a:rPr lang="en-US" sz="2800" dirty="0"/>
              <a:t>Make choices on mandatory topics.</a:t>
            </a:r>
          </a:p>
          <a:p>
            <a:pPr marL="514350" indent="-514350">
              <a:buFont typeface="+mj-lt"/>
              <a:buAutoNum type="arabicPeriod"/>
            </a:pPr>
            <a:r>
              <a:rPr lang="en-US" sz="2800" dirty="0"/>
              <a:t>Preserve the Board’s management authority on non-mandatory topics.</a:t>
            </a:r>
          </a:p>
          <a:p>
            <a:pPr marL="514350" indent="-514350">
              <a:buFont typeface="+mj-lt"/>
              <a:buAutoNum type="arabicPeriod"/>
            </a:pPr>
            <a:endParaRPr lang="en-US" dirty="0"/>
          </a:p>
        </p:txBody>
      </p:sp>
      <p:sp>
        <p:nvSpPr>
          <p:cNvPr id="2" name="Slide Number Placeholder 1">
            <a:extLst>
              <a:ext uri="{FF2B5EF4-FFF2-40B4-BE49-F238E27FC236}">
                <a16:creationId xmlns:a16="http://schemas.microsoft.com/office/drawing/2014/main" xmlns="" id="{90E2E25C-9961-41FE-8747-19B2C158B91A}"/>
              </a:ext>
            </a:extLst>
          </p:cNvPr>
          <p:cNvSpPr>
            <a:spLocks noGrp="1"/>
          </p:cNvSpPr>
          <p:nvPr>
            <p:ph type="sldNum" sz="quarter" idx="12"/>
          </p:nvPr>
        </p:nvSpPr>
        <p:spPr/>
        <p:txBody>
          <a:bodyPr/>
          <a:lstStyle/>
          <a:p>
            <a:pPr>
              <a:defRPr/>
            </a:pPr>
            <a:fld id="{83684F7F-D765-49E1-A03C-35E541488D61}" type="slidenum">
              <a:rPr lang="en-US" smtClean="0"/>
              <a:pPr>
                <a:defRPr/>
              </a:pPr>
              <a:t>10</a:t>
            </a:fld>
            <a:endParaRPr lang="en-US"/>
          </a:p>
        </p:txBody>
      </p:sp>
    </p:spTree>
    <p:extLst>
      <p:ext uri="{BB962C8B-B14F-4D97-AF65-F5344CB8AC3E}">
        <p14:creationId xmlns:p14="http://schemas.microsoft.com/office/powerpoint/2010/main" val="35391750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44AFFC6-D49F-4750-BF28-0DB2A401D39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E6D74328-16A6-4566-8A20-CF2B8DD22E33}"/>
              </a:ext>
            </a:extLst>
          </p:cNvPr>
          <p:cNvSpPr>
            <a:spLocks noGrp="1"/>
          </p:cNvSpPr>
          <p:nvPr>
            <p:ph idx="1"/>
          </p:nvPr>
        </p:nvSpPr>
        <p:spPr>
          <a:xfrm>
            <a:off x="4267200" y="1600200"/>
            <a:ext cx="4419600" cy="4525963"/>
          </a:xfrm>
        </p:spPr>
        <p:txBody>
          <a:bodyPr/>
          <a:lstStyle/>
          <a:p>
            <a:pPr marL="114300" indent="0" algn="ctr" eaLnBrk="1" hangingPunct="1">
              <a:buFont typeface="Arial" charset="0"/>
              <a:buNone/>
              <a:defRPr/>
            </a:pPr>
            <a:r>
              <a:rPr lang="en-US" sz="4800" b="1" dirty="0">
                <a:solidFill>
                  <a:schemeClr val="tx1"/>
                </a:solidFill>
                <a:effectLst>
                  <a:outerShdw blurRad="38100" dist="38100" dir="2700000" algn="tl">
                    <a:srgbClr val="000000">
                      <a:alpha val="43137"/>
                    </a:srgbClr>
                  </a:outerShdw>
                </a:effectLst>
              </a:rPr>
              <a:t>How does the negotiations process begin?</a:t>
            </a:r>
          </a:p>
        </p:txBody>
      </p:sp>
      <p:sp>
        <p:nvSpPr>
          <p:cNvPr id="4" name="Slide Number Placeholder 3">
            <a:extLst>
              <a:ext uri="{FF2B5EF4-FFF2-40B4-BE49-F238E27FC236}">
                <a16:creationId xmlns:a16="http://schemas.microsoft.com/office/drawing/2014/main" xmlns="" id="{CB2097DC-BD13-48A1-BFFA-EFBDA00CE62C}"/>
              </a:ext>
            </a:extLst>
          </p:cNvPr>
          <p:cNvSpPr>
            <a:spLocks noGrp="1"/>
          </p:cNvSpPr>
          <p:nvPr>
            <p:ph type="sldNum" sz="quarter" idx="12"/>
          </p:nvPr>
        </p:nvSpPr>
        <p:spPr/>
        <p:txBody>
          <a:bodyPr/>
          <a:lstStyle/>
          <a:p>
            <a:pPr>
              <a:defRPr/>
            </a:pPr>
            <a:fld id="{83684F7F-D765-49E1-A03C-35E541488D61}" type="slidenum">
              <a:rPr lang="en-US" smtClean="0"/>
              <a:pPr>
                <a:defRPr/>
              </a:pPr>
              <a:t>11</a:t>
            </a:fld>
            <a:endParaRPr lang="en-US"/>
          </a:p>
        </p:txBody>
      </p:sp>
      <p:sp>
        <p:nvSpPr>
          <p:cNvPr id="9" name="TextBox 8">
            <a:extLst>
              <a:ext uri="{FF2B5EF4-FFF2-40B4-BE49-F238E27FC236}">
                <a16:creationId xmlns:a16="http://schemas.microsoft.com/office/drawing/2014/main" xmlns="" id="{77B875C4-5417-4546-BFBA-E07E5C77B842}"/>
              </a:ext>
            </a:extLst>
          </p:cNvPr>
          <p:cNvSpPr txBox="1"/>
          <p:nvPr/>
        </p:nvSpPr>
        <p:spPr>
          <a:xfrm>
            <a:off x="1219200" y="1828800"/>
            <a:ext cx="2514600" cy="2646878"/>
          </a:xfrm>
          <a:prstGeom prst="rect">
            <a:avLst/>
          </a:prstGeom>
          <a:noFill/>
        </p:spPr>
        <p:txBody>
          <a:bodyPr wrap="square" rtlCol="0">
            <a:spAutoFit/>
          </a:bodyPr>
          <a:lstStyle/>
          <a:p>
            <a:r>
              <a:rPr lang="en-US" sz="16600" dirty="0">
                <a:solidFill>
                  <a:schemeClr val="accent2"/>
                </a:solidFill>
              </a:rPr>
              <a:t>#2</a:t>
            </a:r>
          </a:p>
        </p:txBody>
      </p:sp>
    </p:spTree>
    <p:extLst>
      <p:ext uri="{BB962C8B-B14F-4D97-AF65-F5344CB8AC3E}">
        <p14:creationId xmlns:p14="http://schemas.microsoft.com/office/powerpoint/2010/main" val="3036531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EA06C-C083-43F2-A6FA-3D0884E3D0C3}"/>
              </a:ext>
            </a:extLst>
          </p:cNvPr>
          <p:cNvSpPr>
            <a:spLocks noGrp="1"/>
          </p:cNvSpPr>
          <p:nvPr>
            <p:ph type="title"/>
          </p:nvPr>
        </p:nvSpPr>
        <p:spPr/>
        <p:txBody>
          <a:bodyPr>
            <a:noAutofit/>
          </a:bodyPr>
          <a:lstStyle/>
          <a:p>
            <a:pPr eaLnBrk="1" fontAlgn="auto" hangingPunct="1">
              <a:spcAft>
                <a:spcPts val="0"/>
              </a:spcAft>
              <a:defRPr/>
            </a:pPr>
            <a:r>
              <a:rPr lang="en-US" dirty="0"/>
              <a:t>Beginning the Process</a:t>
            </a:r>
          </a:p>
        </p:txBody>
      </p:sp>
      <p:sp>
        <p:nvSpPr>
          <p:cNvPr id="20483" name="Content Placeholder 2">
            <a:extLst>
              <a:ext uri="{FF2B5EF4-FFF2-40B4-BE49-F238E27FC236}">
                <a16:creationId xmlns:a16="http://schemas.microsoft.com/office/drawing/2014/main" xmlns="" id="{83D6F557-C4CF-4D97-BCFD-91AE4B63E494}"/>
              </a:ext>
            </a:extLst>
          </p:cNvPr>
          <p:cNvSpPr>
            <a:spLocks noGrp="1"/>
          </p:cNvSpPr>
          <p:nvPr>
            <p:ph idx="1"/>
          </p:nvPr>
        </p:nvSpPr>
        <p:spPr/>
        <p:txBody>
          <a:bodyPr/>
          <a:lstStyle/>
          <a:p>
            <a:pPr eaLnBrk="1" hangingPunct="1"/>
            <a:r>
              <a:rPr lang="en-US" altLang="en-US" dirty="0"/>
              <a:t>Notice Letter – March 31</a:t>
            </a:r>
          </a:p>
          <a:p>
            <a:pPr lvl="1" eaLnBrk="1" hangingPunct="1"/>
            <a:r>
              <a:rPr lang="en-US" altLang="en-US" dirty="0"/>
              <a:t>Meetings subject to KOMA</a:t>
            </a:r>
          </a:p>
          <a:p>
            <a:pPr lvl="1" eaLnBrk="1" hangingPunct="1"/>
            <a:r>
              <a:rPr lang="en-US" altLang="en-US" dirty="0"/>
              <a:t>Contract may be up to 3 years</a:t>
            </a:r>
          </a:p>
          <a:p>
            <a:pPr lvl="1" eaLnBrk="1" hangingPunct="1"/>
            <a:r>
              <a:rPr lang="en-US" altLang="en-US" dirty="0"/>
              <a:t>Compulsory items </a:t>
            </a:r>
          </a:p>
          <a:p>
            <a:pPr lvl="1" eaLnBrk="1" hangingPunct="1"/>
            <a:r>
              <a:rPr lang="en-US" altLang="en-US" dirty="0"/>
              <a:t>Compensation and amounts</a:t>
            </a:r>
          </a:p>
          <a:p>
            <a:pPr marL="457200" lvl="1" indent="0" eaLnBrk="1" hangingPunct="1">
              <a:buNone/>
            </a:pPr>
            <a:r>
              <a:rPr lang="en-US" altLang="en-US" dirty="0"/>
              <a:t>	 of work</a:t>
            </a:r>
          </a:p>
          <a:p>
            <a:pPr lvl="1" eaLnBrk="1" hangingPunct="1"/>
            <a:r>
              <a:rPr lang="en-US" altLang="en-US" dirty="0"/>
              <a:t>Plus 3</a:t>
            </a:r>
          </a:p>
          <a:p>
            <a:pPr marL="457200" lvl="1" indent="0" eaLnBrk="1" hangingPunct="1">
              <a:buNone/>
            </a:pPr>
            <a:endParaRPr lang="en-US" altLang="en-US" dirty="0"/>
          </a:p>
          <a:p>
            <a:pPr eaLnBrk="1" hangingPunct="1"/>
            <a:endParaRPr lang="en-US" altLang="en-US" dirty="0"/>
          </a:p>
        </p:txBody>
      </p:sp>
      <p:pic>
        <p:nvPicPr>
          <p:cNvPr id="20484" name="Picture 5" descr="C:\Documents and Settings\Lori\Local Settings\Temporary Internet Files\Content.IE5\KHAGIFNQ\MC900384026[1].wmf">
            <a:extLst>
              <a:ext uri="{FF2B5EF4-FFF2-40B4-BE49-F238E27FC236}">
                <a16:creationId xmlns:a16="http://schemas.microsoft.com/office/drawing/2014/main" xmlns="" id="{E8FB763D-008A-46A8-9598-B8F97D80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7784">
            <a:off x="5841815" y="2871623"/>
            <a:ext cx="2551534" cy="253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4D941076-B446-4E19-BC42-F99B1B0D4C64}"/>
              </a:ext>
            </a:extLst>
          </p:cNvPr>
          <p:cNvSpPr>
            <a:spLocks noGrp="1"/>
          </p:cNvSpPr>
          <p:nvPr>
            <p:ph type="sldNum" sz="quarter" idx="12"/>
          </p:nvPr>
        </p:nvSpPr>
        <p:spPr/>
        <p:txBody>
          <a:bodyPr/>
          <a:lstStyle/>
          <a:p>
            <a:pPr>
              <a:defRPr/>
            </a:pPr>
            <a:fld id="{83684F7F-D765-49E1-A03C-35E541488D61}" type="slidenum">
              <a:rPr lang="en-US" smtClean="0"/>
              <a:pPr>
                <a:defRPr/>
              </a:pPr>
              <a:t>12</a:t>
            </a:fld>
            <a:endParaRPr lang="en-US"/>
          </a:p>
        </p:txBody>
      </p:sp>
    </p:spTree>
    <p:extLst>
      <p:ext uri="{BB962C8B-B14F-4D97-AF65-F5344CB8AC3E}">
        <p14:creationId xmlns:p14="http://schemas.microsoft.com/office/powerpoint/2010/main" val="64271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DFA19-7B0E-45F0-BE04-CF5579882ED0}"/>
              </a:ext>
            </a:extLst>
          </p:cNvPr>
          <p:cNvSpPr>
            <a:spLocks noGrp="1"/>
          </p:cNvSpPr>
          <p:nvPr>
            <p:ph type="title"/>
          </p:nvPr>
        </p:nvSpPr>
        <p:spPr/>
        <p:txBody>
          <a:bodyPr/>
          <a:lstStyle/>
          <a:p>
            <a:r>
              <a:rPr lang="en-US" dirty="0"/>
              <a:t>The Board’s Notice Letter</a:t>
            </a:r>
          </a:p>
        </p:txBody>
      </p:sp>
      <p:sp>
        <p:nvSpPr>
          <p:cNvPr id="3" name="Content Placeholder 2">
            <a:extLst>
              <a:ext uri="{FF2B5EF4-FFF2-40B4-BE49-F238E27FC236}">
                <a16:creationId xmlns:a16="http://schemas.microsoft.com/office/drawing/2014/main" xmlns="" id="{18DC309B-4294-4907-8418-0CB086476684}"/>
              </a:ext>
            </a:extLst>
          </p:cNvPr>
          <p:cNvSpPr>
            <a:spLocks noGrp="1"/>
          </p:cNvSpPr>
          <p:nvPr>
            <p:ph idx="1"/>
          </p:nvPr>
        </p:nvSpPr>
        <p:spPr/>
        <p:txBody>
          <a:bodyPr/>
          <a:lstStyle/>
          <a:p>
            <a:r>
              <a:rPr lang="en-US" dirty="0"/>
              <a:t>Notices shall be in writing</a:t>
            </a:r>
          </a:p>
          <a:p>
            <a:r>
              <a:rPr lang="en-US" dirty="0"/>
              <a:t>Shall contain in reasonable and understandable detail the purpose of the new or amended items as desired</a:t>
            </a:r>
          </a:p>
          <a:p>
            <a:r>
              <a:rPr lang="en-US" dirty="0"/>
              <a:t>K.S.A. 72-2228(a)</a:t>
            </a:r>
          </a:p>
        </p:txBody>
      </p:sp>
      <p:sp>
        <p:nvSpPr>
          <p:cNvPr id="4" name="Slide Number Placeholder 3">
            <a:extLst>
              <a:ext uri="{FF2B5EF4-FFF2-40B4-BE49-F238E27FC236}">
                <a16:creationId xmlns:a16="http://schemas.microsoft.com/office/drawing/2014/main" xmlns="" id="{9A63C9E0-3316-4E43-8F7C-DE0F5453DE26}"/>
              </a:ext>
            </a:extLst>
          </p:cNvPr>
          <p:cNvSpPr>
            <a:spLocks noGrp="1"/>
          </p:cNvSpPr>
          <p:nvPr>
            <p:ph type="sldNum" sz="quarter" idx="12"/>
          </p:nvPr>
        </p:nvSpPr>
        <p:spPr/>
        <p:txBody>
          <a:bodyPr/>
          <a:lstStyle/>
          <a:p>
            <a:pPr>
              <a:defRPr/>
            </a:pPr>
            <a:fld id="{83684F7F-D765-49E1-A03C-35E541488D61}" type="slidenum">
              <a:rPr lang="en-US" smtClean="0"/>
              <a:pPr>
                <a:defRPr/>
              </a:pPr>
              <a:t>13</a:t>
            </a:fld>
            <a:endParaRPr lang="en-US"/>
          </a:p>
        </p:txBody>
      </p:sp>
      <p:pic>
        <p:nvPicPr>
          <p:cNvPr id="6" name="Picture 5">
            <a:extLst>
              <a:ext uri="{FF2B5EF4-FFF2-40B4-BE49-F238E27FC236}">
                <a16:creationId xmlns:a16="http://schemas.microsoft.com/office/drawing/2014/main" xmlns="" id="{C521D31B-F3E2-474D-8BF9-43C130D4C715}"/>
              </a:ext>
            </a:extLst>
          </p:cNvPr>
          <p:cNvPicPr>
            <a:picLocks noChangeAspect="1"/>
          </p:cNvPicPr>
          <p:nvPr/>
        </p:nvPicPr>
        <p:blipFill>
          <a:blip r:embed="rId2"/>
          <a:stretch>
            <a:fillRect/>
          </a:stretch>
        </p:blipFill>
        <p:spPr>
          <a:xfrm>
            <a:off x="5715000" y="3845224"/>
            <a:ext cx="2505075" cy="2268582"/>
          </a:xfrm>
          <a:prstGeom prst="rect">
            <a:avLst/>
          </a:prstGeom>
        </p:spPr>
      </p:pic>
    </p:spTree>
    <p:extLst>
      <p:ext uri="{BB962C8B-B14F-4D97-AF65-F5344CB8AC3E}">
        <p14:creationId xmlns:p14="http://schemas.microsoft.com/office/powerpoint/2010/main" val="3197378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425346-4799-4A16-B18F-7D3DD4FE276A}"/>
              </a:ext>
            </a:extLst>
          </p:cNvPr>
          <p:cNvSpPr>
            <a:spLocks noGrp="1"/>
          </p:cNvSpPr>
          <p:nvPr>
            <p:ph type="title"/>
          </p:nvPr>
        </p:nvSpPr>
        <p:spPr/>
        <p:txBody>
          <a:bodyPr/>
          <a:lstStyle/>
          <a:p>
            <a:r>
              <a:rPr lang="en-US" dirty="0"/>
              <a:t>Preparation for Negotiation</a:t>
            </a:r>
          </a:p>
        </p:txBody>
      </p:sp>
      <p:sp>
        <p:nvSpPr>
          <p:cNvPr id="3" name="Content Placeholder 2">
            <a:extLst>
              <a:ext uri="{FF2B5EF4-FFF2-40B4-BE49-F238E27FC236}">
                <a16:creationId xmlns:a16="http://schemas.microsoft.com/office/drawing/2014/main" xmlns="" id="{0C5F5962-36FF-4519-B571-E09EF04D03E9}"/>
              </a:ext>
            </a:extLst>
          </p:cNvPr>
          <p:cNvSpPr>
            <a:spLocks noGrp="1"/>
          </p:cNvSpPr>
          <p:nvPr>
            <p:ph idx="1"/>
          </p:nvPr>
        </p:nvSpPr>
        <p:spPr>
          <a:xfrm>
            <a:off x="228600" y="1619893"/>
            <a:ext cx="6400800" cy="4525963"/>
          </a:xfrm>
        </p:spPr>
        <p:txBody>
          <a:bodyPr/>
          <a:lstStyle/>
          <a:p>
            <a:r>
              <a:rPr lang="en-US" dirty="0"/>
              <a:t>Begin early</a:t>
            </a:r>
          </a:p>
          <a:p>
            <a:r>
              <a:rPr lang="en-US" dirty="0"/>
              <a:t>Have Board and School Attorney review negotiated agreement in January and February</a:t>
            </a:r>
          </a:p>
          <a:p>
            <a:r>
              <a:rPr lang="en-US" dirty="0"/>
              <a:t>Annual review critical for Board to maintain management rights</a:t>
            </a:r>
          </a:p>
        </p:txBody>
      </p:sp>
      <p:pic>
        <p:nvPicPr>
          <p:cNvPr id="5" name="Picture 4">
            <a:extLst>
              <a:ext uri="{FF2B5EF4-FFF2-40B4-BE49-F238E27FC236}">
                <a16:creationId xmlns:a16="http://schemas.microsoft.com/office/drawing/2014/main" xmlns="" id="{E441322A-2ED9-4E00-B537-1DF861BBA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981200"/>
            <a:ext cx="2772168" cy="2076450"/>
          </a:xfrm>
          <a:prstGeom prst="rect">
            <a:avLst/>
          </a:prstGeom>
        </p:spPr>
      </p:pic>
      <p:sp>
        <p:nvSpPr>
          <p:cNvPr id="6" name="Slide Number Placeholder 5">
            <a:extLst>
              <a:ext uri="{FF2B5EF4-FFF2-40B4-BE49-F238E27FC236}">
                <a16:creationId xmlns:a16="http://schemas.microsoft.com/office/drawing/2014/main" xmlns="" id="{D89DC9B9-97F0-44F9-959B-E7312EDC6464}"/>
              </a:ext>
            </a:extLst>
          </p:cNvPr>
          <p:cNvSpPr>
            <a:spLocks noGrp="1"/>
          </p:cNvSpPr>
          <p:nvPr>
            <p:ph type="sldNum" sz="quarter" idx="12"/>
          </p:nvPr>
        </p:nvSpPr>
        <p:spPr/>
        <p:txBody>
          <a:bodyPr/>
          <a:lstStyle/>
          <a:p>
            <a:pPr>
              <a:defRPr/>
            </a:pPr>
            <a:fld id="{83684F7F-D765-49E1-A03C-35E541488D61}" type="slidenum">
              <a:rPr lang="en-US" smtClean="0"/>
              <a:pPr>
                <a:defRPr/>
              </a:pPr>
              <a:t>14</a:t>
            </a:fld>
            <a:endParaRPr lang="en-US"/>
          </a:p>
        </p:txBody>
      </p:sp>
    </p:spTree>
    <p:extLst>
      <p:ext uri="{BB962C8B-B14F-4D97-AF65-F5344CB8AC3E}">
        <p14:creationId xmlns:p14="http://schemas.microsoft.com/office/powerpoint/2010/main" val="2078812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FA5B659-D607-4C71-BFBE-F0B238C119F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92ADDF50-EA95-4B08-9EA9-5FEF7C42D80B}"/>
              </a:ext>
            </a:extLst>
          </p:cNvPr>
          <p:cNvSpPr>
            <a:spLocks noGrp="1"/>
          </p:cNvSpPr>
          <p:nvPr>
            <p:ph idx="1"/>
          </p:nvPr>
        </p:nvSpPr>
        <p:spPr>
          <a:xfrm>
            <a:off x="3581400" y="1600200"/>
            <a:ext cx="5105400" cy="4525963"/>
          </a:xfrm>
        </p:spPr>
        <p:txBody>
          <a:bodyPr/>
          <a:lstStyle/>
          <a:p>
            <a:pPr marL="114300" indent="0" algn="ctr" eaLnBrk="1" hangingPunct="1">
              <a:buFont typeface="Arial" charset="0"/>
              <a:buNone/>
              <a:defRPr/>
            </a:pPr>
            <a:r>
              <a:rPr lang="en-US" sz="4800" b="1" dirty="0">
                <a:solidFill>
                  <a:schemeClr val="tx1"/>
                </a:solidFill>
                <a:effectLst>
                  <a:outerShdw blurRad="38100" dist="38100" dir="2700000" algn="tl">
                    <a:srgbClr val="000000">
                      <a:alpha val="43137"/>
                    </a:srgbClr>
                  </a:outerShdw>
                </a:effectLst>
              </a:rPr>
              <a:t>What are we required to negotiate?</a:t>
            </a:r>
          </a:p>
        </p:txBody>
      </p:sp>
      <p:sp>
        <p:nvSpPr>
          <p:cNvPr id="4" name="Slide Number Placeholder 3">
            <a:extLst>
              <a:ext uri="{FF2B5EF4-FFF2-40B4-BE49-F238E27FC236}">
                <a16:creationId xmlns:a16="http://schemas.microsoft.com/office/drawing/2014/main" xmlns="" id="{93630F6A-5320-40E2-AC55-B589D1B74267}"/>
              </a:ext>
            </a:extLst>
          </p:cNvPr>
          <p:cNvSpPr>
            <a:spLocks noGrp="1"/>
          </p:cNvSpPr>
          <p:nvPr>
            <p:ph type="sldNum" sz="quarter" idx="12"/>
          </p:nvPr>
        </p:nvSpPr>
        <p:spPr/>
        <p:txBody>
          <a:bodyPr/>
          <a:lstStyle/>
          <a:p>
            <a:pPr>
              <a:defRPr/>
            </a:pPr>
            <a:fld id="{83684F7F-D765-49E1-A03C-35E541488D61}" type="slidenum">
              <a:rPr lang="en-US" smtClean="0"/>
              <a:pPr>
                <a:defRPr/>
              </a:pPr>
              <a:t>15</a:t>
            </a:fld>
            <a:endParaRPr lang="en-US"/>
          </a:p>
        </p:txBody>
      </p:sp>
      <p:sp>
        <p:nvSpPr>
          <p:cNvPr id="7" name="TextBox 6">
            <a:extLst>
              <a:ext uri="{FF2B5EF4-FFF2-40B4-BE49-F238E27FC236}">
                <a16:creationId xmlns:a16="http://schemas.microsoft.com/office/drawing/2014/main" xmlns="" id="{ABE53F45-6113-449C-A4B9-6849307D510F}"/>
              </a:ext>
            </a:extLst>
          </p:cNvPr>
          <p:cNvSpPr txBox="1"/>
          <p:nvPr/>
        </p:nvSpPr>
        <p:spPr>
          <a:xfrm>
            <a:off x="762000" y="1752600"/>
            <a:ext cx="2514600" cy="2646878"/>
          </a:xfrm>
          <a:prstGeom prst="rect">
            <a:avLst/>
          </a:prstGeom>
          <a:noFill/>
        </p:spPr>
        <p:txBody>
          <a:bodyPr wrap="square" rtlCol="0">
            <a:spAutoFit/>
          </a:bodyPr>
          <a:lstStyle/>
          <a:p>
            <a:r>
              <a:rPr lang="en-US" sz="16600" dirty="0">
                <a:solidFill>
                  <a:schemeClr val="accent2"/>
                </a:solidFill>
              </a:rPr>
              <a:t>#3</a:t>
            </a:r>
          </a:p>
        </p:txBody>
      </p:sp>
    </p:spTree>
    <p:extLst>
      <p:ext uri="{BB962C8B-B14F-4D97-AF65-F5344CB8AC3E}">
        <p14:creationId xmlns:p14="http://schemas.microsoft.com/office/powerpoint/2010/main" val="223884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68956-E6D7-41E4-BFFF-4151E7D26594}"/>
              </a:ext>
            </a:extLst>
          </p:cNvPr>
          <p:cNvSpPr>
            <a:spLocks noGrp="1"/>
          </p:cNvSpPr>
          <p:nvPr>
            <p:ph type="title"/>
          </p:nvPr>
        </p:nvSpPr>
        <p:spPr/>
        <p:txBody>
          <a:bodyPr>
            <a:noAutofit/>
          </a:bodyPr>
          <a:lstStyle/>
          <a:p>
            <a:pPr eaLnBrk="1" fontAlgn="auto" hangingPunct="1">
              <a:spcAft>
                <a:spcPts val="0"/>
              </a:spcAft>
              <a:defRPr/>
            </a:pPr>
            <a:r>
              <a:rPr lang="en-US" dirty="0"/>
              <a:t>Terms and Conditions of Professional Service</a:t>
            </a:r>
          </a:p>
        </p:txBody>
      </p:sp>
      <p:sp>
        <p:nvSpPr>
          <p:cNvPr id="24579" name="Content Placeholder 2">
            <a:extLst>
              <a:ext uri="{FF2B5EF4-FFF2-40B4-BE49-F238E27FC236}">
                <a16:creationId xmlns:a16="http://schemas.microsoft.com/office/drawing/2014/main" xmlns="" id="{8815FFBB-CC73-467A-9864-D933379EB152}"/>
              </a:ext>
            </a:extLst>
          </p:cNvPr>
          <p:cNvSpPr>
            <a:spLocks noGrp="1"/>
          </p:cNvSpPr>
          <p:nvPr>
            <p:ph idx="1"/>
          </p:nvPr>
        </p:nvSpPr>
        <p:spPr>
          <a:xfrm>
            <a:off x="3460750" y="1866632"/>
            <a:ext cx="5029200" cy="3840163"/>
          </a:xfrm>
        </p:spPr>
        <p:txBody>
          <a:bodyPr/>
          <a:lstStyle/>
          <a:p>
            <a:pPr eaLnBrk="1" hangingPunct="1"/>
            <a:r>
              <a:rPr lang="en-US" altLang="en-US" dirty="0"/>
              <a:t>K.S.A. 72-2218(l)(1)</a:t>
            </a:r>
          </a:p>
          <a:p>
            <a:pPr lvl="1" eaLnBrk="1" hangingPunct="1"/>
            <a:r>
              <a:rPr lang="en-US" altLang="en-US" dirty="0"/>
              <a:t>List of topics board must negotiate</a:t>
            </a:r>
          </a:p>
          <a:p>
            <a:pPr lvl="1" eaLnBrk="1" hangingPunct="1"/>
            <a:r>
              <a:rPr lang="en-US" altLang="en-US" dirty="0"/>
              <a:t>Has been interpreted and expanded by the courts</a:t>
            </a:r>
          </a:p>
          <a:p>
            <a:pPr eaLnBrk="1" hangingPunct="1"/>
            <a:endParaRPr lang="en-US" altLang="en-US" dirty="0"/>
          </a:p>
        </p:txBody>
      </p:sp>
      <p:pic>
        <p:nvPicPr>
          <p:cNvPr id="24580" name="Picture 4" descr="C:\Documents and Settings\Lori\Local Settings\Temporary Internet Files\Content.IE5\KHAGIFNQ\MC900412754[2].wmf">
            <a:extLst>
              <a:ext uri="{FF2B5EF4-FFF2-40B4-BE49-F238E27FC236}">
                <a16:creationId xmlns:a16="http://schemas.microsoft.com/office/drawing/2014/main" xmlns="" id="{1DD5628B-C626-4AB8-B294-A94A71E85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2000" y="2286000"/>
            <a:ext cx="269875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7AD9766A-A3F5-43C7-A6EC-4107F766759D}"/>
              </a:ext>
            </a:extLst>
          </p:cNvPr>
          <p:cNvSpPr>
            <a:spLocks noGrp="1"/>
          </p:cNvSpPr>
          <p:nvPr>
            <p:ph type="sldNum" sz="quarter" idx="12"/>
          </p:nvPr>
        </p:nvSpPr>
        <p:spPr/>
        <p:txBody>
          <a:bodyPr/>
          <a:lstStyle/>
          <a:p>
            <a:pPr>
              <a:defRPr/>
            </a:pPr>
            <a:fld id="{83684F7F-D765-49E1-A03C-35E541488D61}" type="slidenum">
              <a:rPr lang="en-US" smtClean="0"/>
              <a:pPr>
                <a:defRPr/>
              </a:pPr>
              <a:t>16</a:t>
            </a:fld>
            <a:endParaRPr lang="en-US"/>
          </a:p>
        </p:txBody>
      </p:sp>
    </p:spTree>
    <p:extLst>
      <p:ext uri="{BB962C8B-B14F-4D97-AF65-F5344CB8AC3E}">
        <p14:creationId xmlns:p14="http://schemas.microsoft.com/office/powerpoint/2010/main" val="2193955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769D3-4B37-4607-A731-405D400A0E21}"/>
              </a:ext>
            </a:extLst>
          </p:cNvPr>
          <p:cNvSpPr>
            <a:spLocks noGrp="1"/>
          </p:cNvSpPr>
          <p:nvPr>
            <p:ph type="title"/>
          </p:nvPr>
        </p:nvSpPr>
        <p:spPr/>
        <p:txBody>
          <a:bodyPr/>
          <a:lstStyle/>
          <a:p>
            <a:r>
              <a:rPr lang="en-US" dirty="0"/>
              <a:t>Number of Items That Must be Negotiated Each Year</a:t>
            </a:r>
          </a:p>
        </p:txBody>
      </p:sp>
      <p:sp>
        <p:nvSpPr>
          <p:cNvPr id="3" name="Content Placeholder 2">
            <a:extLst>
              <a:ext uri="{FF2B5EF4-FFF2-40B4-BE49-F238E27FC236}">
                <a16:creationId xmlns:a16="http://schemas.microsoft.com/office/drawing/2014/main" xmlns="" id="{6321D204-6B6E-4F2B-85DC-EBCD6B8920CF}"/>
              </a:ext>
            </a:extLst>
          </p:cNvPr>
          <p:cNvSpPr>
            <a:spLocks noGrp="1"/>
          </p:cNvSpPr>
          <p:nvPr>
            <p:ph idx="1"/>
          </p:nvPr>
        </p:nvSpPr>
        <p:spPr>
          <a:xfrm>
            <a:off x="304800" y="1624012"/>
            <a:ext cx="8534400" cy="4525963"/>
          </a:xfrm>
        </p:spPr>
        <p:txBody>
          <a:bodyPr/>
          <a:lstStyle/>
          <a:p>
            <a:r>
              <a:rPr lang="en-US" altLang="en-US" sz="2200" dirty="0"/>
              <a:t>Boards and teacher associations must annually negotiate compensation and hours and amounts of work.</a:t>
            </a:r>
          </a:p>
          <a:p>
            <a:pPr lvl="1"/>
            <a:r>
              <a:rPr lang="en-US" altLang="en-US" sz="2200" dirty="0"/>
              <a:t>Compensation is defined as salary and wages, supplemental contract salaries, and overtime pay.</a:t>
            </a:r>
          </a:p>
          <a:p>
            <a:r>
              <a:rPr lang="en-US" altLang="en-US" sz="2200" dirty="0"/>
              <a:t>In addition, each side may select up to three (3) additional items from the list of mandatory topics found in the PNA’s “terms and conditions of professional service.”</a:t>
            </a:r>
          </a:p>
          <a:p>
            <a:r>
              <a:rPr lang="en-US" altLang="en-US" sz="2200" dirty="0"/>
              <a:t>All other topics listed in the PNA become permissive and may be discussed if both sides want to.</a:t>
            </a:r>
          </a:p>
          <a:p>
            <a:r>
              <a:rPr lang="en-US" altLang="en-US" sz="2200" dirty="0"/>
              <a:t>These limiting provisions do not apply to negotiations of a first-time contract between a board and a newly formed bargaining unit.</a:t>
            </a:r>
          </a:p>
          <a:p>
            <a:endParaRPr lang="en-US" dirty="0"/>
          </a:p>
        </p:txBody>
      </p:sp>
      <p:sp>
        <p:nvSpPr>
          <p:cNvPr id="4" name="Slide Number Placeholder 3">
            <a:extLst>
              <a:ext uri="{FF2B5EF4-FFF2-40B4-BE49-F238E27FC236}">
                <a16:creationId xmlns:a16="http://schemas.microsoft.com/office/drawing/2014/main" xmlns="" id="{CA3BD999-7352-4EF3-9376-AFE111FF320D}"/>
              </a:ext>
            </a:extLst>
          </p:cNvPr>
          <p:cNvSpPr>
            <a:spLocks noGrp="1"/>
          </p:cNvSpPr>
          <p:nvPr>
            <p:ph type="sldNum" sz="quarter" idx="12"/>
          </p:nvPr>
        </p:nvSpPr>
        <p:spPr/>
        <p:txBody>
          <a:bodyPr/>
          <a:lstStyle/>
          <a:p>
            <a:pPr>
              <a:defRPr/>
            </a:pPr>
            <a:fld id="{83684F7F-D765-49E1-A03C-35E541488D61}" type="slidenum">
              <a:rPr lang="en-US" smtClean="0"/>
              <a:pPr>
                <a:defRPr/>
              </a:pPr>
              <a:t>17</a:t>
            </a:fld>
            <a:endParaRPr lang="en-US"/>
          </a:p>
        </p:txBody>
      </p:sp>
    </p:spTree>
    <p:extLst>
      <p:ext uri="{BB962C8B-B14F-4D97-AF65-F5344CB8AC3E}">
        <p14:creationId xmlns:p14="http://schemas.microsoft.com/office/powerpoint/2010/main" val="389780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B077A9-E55A-43AF-9CA5-FDEA25D80936}"/>
              </a:ext>
            </a:extLst>
          </p:cNvPr>
          <p:cNvSpPr>
            <a:spLocks noGrp="1"/>
          </p:cNvSpPr>
          <p:nvPr>
            <p:ph type="title"/>
          </p:nvPr>
        </p:nvSpPr>
        <p:spPr>
          <a:xfrm>
            <a:off x="457200" y="259619"/>
            <a:ext cx="7315200" cy="1036638"/>
          </a:xfrm>
        </p:spPr>
        <p:txBody>
          <a:bodyPr/>
          <a:lstStyle/>
          <a:p>
            <a:r>
              <a:rPr lang="en-US" dirty="0"/>
              <a:t>K.S.A. 72-2228(b)(1) </a:t>
            </a:r>
          </a:p>
        </p:txBody>
      </p:sp>
      <p:sp>
        <p:nvSpPr>
          <p:cNvPr id="3" name="Content Placeholder 2">
            <a:extLst>
              <a:ext uri="{FF2B5EF4-FFF2-40B4-BE49-F238E27FC236}">
                <a16:creationId xmlns:a16="http://schemas.microsoft.com/office/drawing/2014/main" xmlns="" id="{33A8D825-21FE-44E2-8DCB-100FE5AD3EBA}"/>
              </a:ext>
            </a:extLst>
          </p:cNvPr>
          <p:cNvSpPr>
            <a:spLocks noGrp="1"/>
          </p:cNvSpPr>
          <p:nvPr>
            <p:ph idx="1"/>
          </p:nvPr>
        </p:nvSpPr>
        <p:spPr>
          <a:xfrm>
            <a:off x="457200" y="1273603"/>
            <a:ext cx="8229600" cy="4517597"/>
          </a:xfrm>
        </p:spPr>
        <p:txBody>
          <a:bodyPr/>
          <a:lstStyle/>
          <a:p>
            <a:pPr marL="0" indent="0">
              <a:buNone/>
            </a:pPr>
            <a:r>
              <a:rPr lang="en-US" sz="2500" dirty="0"/>
              <a:t>Upon entering negotiations pursuant to this section, the parties shall </a:t>
            </a:r>
            <a:r>
              <a:rPr lang="en-US" sz="2500" b="1" dirty="0"/>
              <a:t>negotiate compensation of professional employees and hours and amounts of work. In addition, each party may select not more than three additional terms and conditions of professional service from the list described in K.S.A. 72-2218(l)(1), and amendments thereto, for negotiation.</a:t>
            </a:r>
            <a:r>
              <a:rPr lang="en-US" sz="2500" dirty="0"/>
              <a:t> All other terms and conditions of professional service described in K.S.A. 72-2218(l)(1), and amendments thereto, shall be deemed permissive topics for negotiation and shall only be negotiated upon the mutual agreement of the parties.</a:t>
            </a:r>
          </a:p>
        </p:txBody>
      </p:sp>
      <p:sp>
        <p:nvSpPr>
          <p:cNvPr id="4" name="Slide Number Placeholder 3">
            <a:extLst>
              <a:ext uri="{FF2B5EF4-FFF2-40B4-BE49-F238E27FC236}">
                <a16:creationId xmlns:a16="http://schemas.microsoft.com/office/drawing/2014/main" xmlns="" id="{606F9F91-975F-460F-A95F-B195DF169473}"/>
              </a:ext>
            </a:extLst>
          </p:cNvPr>
          <p:cNvSpPr>
            <a:spLocks noGrp="1"/>
          </p:cNvSpPr>
          <p:nvPr>
            <p:ph type="sldNum" sz="quarter" idx="12"/>
          </p:nvPr>
        </p:nvSpPr>
        <p:spPr/>
        <p:txBody>
          <a:bodyPr/>
          <a:lstStyle/>
          <a:p>
            <a:pPr>
              <a:defRPr/>
            </a:pPr>
            <a:fld id="{83684F7F-D765-49E1-A03C-35E541488D61}" type="slidenum">
              <a:rPr lang="en-US" smtClean="0"/>
              <a:pPr>
                <a:defRPr/>
              </a:pPr>
              <a:t>18</a:t>
            </a:fld>
            <a:endParaRPr lang="en-US"/>
          </a:p>
        </p:txBody>
      </p:sp>
    </p:spTree>
    <p:extLst>
      <p:ext uri="{BB962C8B-B14F-4D97-AF65-F5344CB8AC3E}">
        <p14:creationId xmlns:p14="http://schemas.microsoft.com/office/powerpoint/2010/main" val="2291546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D449F-7C96-4676-B2A8-C6F5763E664C}"/>
              </a:ext>
            </a:extLst>
          </p:cNvPr>
          <p:cNvSpPr>
            <a:spLocks noGrp="1"/>
          </p:cNvSpPr>
          <p:nvPr>
            <p:ph type="title"/>
          </p:nvPr>
        </p:nvSpPr>
        <p:spPr>
          <a:xfrm>
            <a:off x="304800" y="228600"/>
            <a:ext cx="7924800" cy="1143000"/>
          </a:xfrm>
        </p:spPr>
        <p:txBody>
          <a:bodyPr>
            <a:noAutofit/>
          </a:bodyPr>
          <a:lstStyle/>
          <a:p>
            <a:pPr eaLnBrk="1" fontAlgn="auto" hangingPunct="1">
              <a:spcAft>
                <a:spcPts val="0"/>
              </a:spcAft>
              <a:defRPr/>
            </a:pPr>
            <a:r>
              <a:rPr lang="en-US" sz="4000" dirty="0"/>
              <a:t>Mandatorily Negotiable </a:t>
            </a:r>
            <a:r>
              <a:rPr lang="en-US" dirty="0"/>
              <a:t>T</a:t>
            </a:r>
            <a:r>
              <a:rPr lang="en-US" sz="4000" dirty="0"/>
              <a:t>opics</a:t>
            </a:r>
          </a:p>
        </p:txBody>
      </p:sp>
      <p:sp>
        <p:nvSpPr>
          <p:cNvPr id="25603" name="Content Placeholder 2">
            <a:extLst>
              <a:ext uri="{FF2B5EF4-FFF2-40B4-BE49-F238E27FC236}">
                <a16:creationId xmlns:a16="http://schemas.microsoft.com/office/drawing/2014/main" xmlns="" id="{12995468-5E3E-440D-9EC1-CA7C01526884}"/>
              </a:ext>
            </a:extLst>
          </p:cNvPr>
          <p:cNvSpPr>
            <a:spLocks noGrp="1"/>
          </p:cNvSpPr>
          <p:nvPr>
            <p:ph idx="1"/>
          </p:nvPr>
        </p:nvSpPr>
        <p:spPr>
          <a:xfrm>
            <a:off x="457200" y="1828800"/>
            <a:ext cx="3962400" cy="4297363"/>
          </a:xfrm>
        </p:spPr>
        <p:txBody>
          <a:bodyPr/>
          <a:lstStyle/>
          <a:p>
            <a:pPr marL="285750" lvl="1" eaLnBrk="1" hangingPunct="1">
              <a:buFont typeface="Arial" panose="020B0604020202020204" pitchFamily="34" charset="0"/>
              <a:buChar char="•"/>
            </a:pPr>
            <a:r>
              <a:rPr lang="en-US" altLang="en-US" sz="3200" dirty="0"/>
              <a:t>Pay for supplemental contracts</a:t>
            </a:r>
          </a:p>
          <a:p>
            <a:pPr marL="285750" lvl="1" eaLnBrk="1" hangingPunct="1">
              <a:buFont typeface="Arial" panose="020B0604020202020204" pitchFamily="34" charset="0"/>
              <a:buChar char="•"/>
            </a:pPr>
            <a:r>
              <a:rPr lang="en-US" altLang="en-US" sz="3200" dirty="0"/>
              <a:t>Early retirement benefits</a:t>
            </a:r>
          </a:p>
          <a:p>
            <a:pPr marL="285750" lvl="1" eaLnBrk="1" hangingPunct="1">
              <a:buFont typeface="Arial" panose="020B0604020202020204" pitchFamily="34" charset="0"/>
              <a:buChar char="•"/>
            </a:pPr>
            <a:r>
              <a:rPr lang="en-US" altLang="en-US" sz="3200" dirty="0"/>
              <a:t>Fringe benefits (pay for insurance)</a:t>
            </a:r>
          </a:p>
        </p:txBody>
      </p:sp>
      <p:pic>
        <p:nvPicPr>
          <p:cNvPr id="25604" name="Picture 2" descr="C:\Documents and Settings\Lori\Local Settings\Temporary Internet Files\Content.IE5\ZO80O0ZL\MP900315542[1].jpg">
            <a:extLst>
              <a:ext uri="{FF2B5EF4-FFF2-40B4-BE49-F238E27FC236}">
                <a16:creationId xmlns:a16="http://schemas.microsoft.com/office/drawing/2014/main" xmlns="" id="{231A5EFF-5319-472E-BE57-F83642D3F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667000"/>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9E137152-0F19-46D5-B0E1-53E7558A5697}"/>
              </a:ext>
            </a:extLst>
          </p:cNvPr>
          <p:cNvSpPr>
            <a:spLocks noGrp="1"/>
          </p:cNvSpPr>
          <p:nvPr>
            <p:ph type="sldNum" sz="quarter" idx="12"/>
          </p:nvPr>
        </p:nvSpPr>
        <p:spPr/>
        <p:txBody>
          <a:bodyPr/>
          <a:lstStyle/>
          <a:p>
            <a:pPr>
              <a:defRPr/>
            </a:pPr>
            <a:fld id="{83684F7F-D765-49E1-A03C-35E541488D61}" type="slidenum">
              <a:rPr lang="en-US" smtClean="0"/>
              <a:pPr>
                <a:defRPr/>
              </a:pPr>
              <a:t>19</a:t>
            </a:fld>
            <a:endParaRPr lang="en-US"/>
          </a:p>
        </p:txBody>
      </p:sp>
    </p:spTree>
    <p:extLst>
      <p:ext uri="{BB962C8B-B14F-4D97-AF65-F5344CB8AC3E}">
        <p14:creationId xmlns:p14="http://schemas.microsoft.com/office/powerpoint/2010/main" val="96783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111AC-93CE-4FBD-A567-42C9D9522C47}"/>
              </a:ext>
            </a:extLst>
          </p:cNvPr>
          <p:cNvSpPr>
            <a:spLocks noGrp="1"/>
          </p:cNvSpPr>
          <p:nvPr>
            <p:ph type="title"/>
          </p:nvPr>
        </p:nvSpPr>
        <p:spPr/>
        <p:txBody>
          <a:bodyPr/>
          <a:lstStyle/>
          <a:p>
            <a:r>
              <a:rPr lang="en-US" dirty="0"/>
              <a:t>COMPLETION OF TRAINING LINK</a:t>
            </a:r>
          </a:p>
        </p:txBody>
      </p:sp>
      <p:sp>
        <p:nvSpPr>
          <p:cNvPr id="3" name="Content Placeholder 2">
            <a:extLst>
              <a:ext uri="{FF2B5EF4-FFF2-40B4-BE49-F238E27FC236}">
                <a16:creationId xmlns:a16="http://schemas.microsoft.com/office/drawing/2014/main" xmlns="" id="{D76B442E-6BD7-458F-AA16-398A558DEE18}"/>
              </a:ext>
            </a:extLst>
          </p:cNvPr>
          <p:cNvSpPr>
            <a:spLocks noGrp="1"/>
          </p:cNvSpPr>
          <p:nvPr>
            <p:ph idx="1"/>
          </p:nvPr>
        </p:nvSpPr>
        <p:spPr>
          <a:xfrm>
            <a:off x="228600" y="1524000"/>
            <a:ext cx="8610600" cy="4602163"/>
          </a:xfrm>
        </p:spPr>
        <p:txBody>
          <a:bodyPr/>
          <a:lstStyle/>
          <a:p>
            <a:r>
              <a:rPr lang="en-US" sz="2800" dirty="0"/>
              <a:t>Type the link below in your browser and complete a few questions and you will receive an email confirming completion of the 2018-2019 negotiation requirements per K.S.A. 72-2228. Please send a copy of the email confirmation to your school board clerk for recordkeeping purposes.</a:t>
            </a:r>
          </a:p>
          <a:p>
            <a:endParaRPr lang="en-US" sz="2800" dirty="0"/>
          </a:p>
          <a:p>
            <a:r>
              <a:rPr lang="en-US" sz="2800" dirty="0"/>
              <a:t>The training certification link is </a:t>
            </a:r>
            <a:r>
              <a:rPr lang="en-US" sz="2800" u="sng" dirty="0">
                <a:hlinkClick r:id="rId2"/>
              </a:rPr>
              <a:t>kasb.org/</a:t>
            </a:r>
            <a:r>
              <a:rPr lang="en-US" sz="2800" u="sng" dirty="0" err="1">
                <a:hlinkClick r:id="rId2"/>
              </a:rPr>
              <a:t>LegalCert</a:t>
            </a:r>
            <a:endParaRPr lang="en-US" sz="2800" dirty="0"/>
          </a:p>
          <a:p>
            <a:pPr marL="0" indent="0">
              <a:buNone/>
            </a:pPr>
            <a:endParaRPr lang="en-US" dirty="0"/>
          </a:p>
        </p:txBody>
      </p:sp>
      <p:sp>
        <p:nvSpPr>
          <p:cNvPr id="4" name="Slide Number Placeholder 3">
            <a:extLst>
              <a:ext uri="{FF2B5EF4-FFF2-40B4-BE49-F238E27FC236}">
                <a16:creationId xmlns:a16="http://schemas.microsoft.com/office/drawing/2014/main" xmlns="" id="{B485A47D-F54D-4B87-89B8-04E01BC6C105}"/>
              </a:ext>
            </a:extLst>
          </p:cNvPr>
          <p:cNvSpPr>
            <a:spLocks noGrp="1"/>
          </p:cNvSpPr>
          <p:nvPr>
            <p:ph type="sldNum" sz="quarter" idx="12"/>
          </p:nvPr>
        </p:nvSpPr>
        <p:spPr/>
        <p:txBody>
          <a:bodyPr/>
          <a:lstStyle/>
          <a:p>
            <a:pPr>
              <a:defRPr/>
            </a:pPr>
            <a:fld id="{83684F7F-D765-49E1-A03C-35E541488D61}" type="slidenum">
              <a:rPr lang="en-US" smtClean="0"/>
              <a:pPr>
                <a:defRPr/>
              </a:pPr>
              <a:t>2</a:t>
            </a:fld>
            <a:endParaRPr lang="en-US"/>
          </a:p>
        </p:txBody>
      </p:sp>
    </p:spTree>
    <p:extLst>
      <p:ext uri="{BB962C8B-B14F-4D97-AF65-F5344CB8AC3E}">
        <p14:creationId xmlns:p14="http://schemas.microsoft.com/office/powerpoint/2010/main" val="1878321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165722-DE72-40E2-8C26-8CA24F5AC1E0}"/>
              </a:ext>
            </a:extLst>
          </p:cNvPr>
          <p:cNvSpPr>
            <a:spLocks noGrp="1"/>
          </p:cNvSpPr>
          <p:nvPr>
            <p:ph type="title"/>
          </p:nvPr>
        </p:nvSpPr>
        <p:spPr/>
        <p:txBody>
          <a:bodyPr>
            <a:noAutofit/>
          </a:bodyPr>
          <a:lstStyle/>
          <a:p>
            <a:pPr eaLnBrk="1" fontAlgn="auto" hangingPunct="1">
              <a:spcAft>
                <a:spcPts val="0"/>
              </a:spcAft>
              <a:defRPr/>
            </a:pPr>
            <a:r>
              <a:rPr lang="en-US" sz="4000" dirty="0"/>
              <a:t>Mandatorily Negotiable </a:t>
            </a:r>
            <a:r>
              <a:rPr lang="en-US" dirty="0"/>
              <a:t>T</a:t>
            </a:r>
            <a:r>
              <a:rPr lang="en-US" sz="4000" dirty="0"/>
              <a:t>opics</a:t>
            </a:r>
          </a:p>
        </p:txBody>
      </p:sp>
      <p:sp>
        <p:nvSpPr>
          <p:cNvPr id="26627" name="Content Placeholder 2">
            <a:extLst>
              <a:ext uri="{FF2B5EF4-FFF2-40B4-BE49-F238E27FC236}">
                <a16:creationId xmlns:a16="http://schemas.microsoft.com/office/drawing/2014/main" xmlns="" id="{E96AFC7A-101E-40BB-81F8-4011100286C8}"/>
              </a:ext>
            </a:extLst>
          </p:cNvPr>
          <p:cNvSpPr>
            <a:spLocks noGrp="1"/>
          </p:cNvSpPr>
          <p:nvPr>
            <p:ph idx="1"/>
          </p:nvPr>
        </p:nvSpPr>
        <p:spPr>
          <a:xfrm>
            <a:off x="4572000" y="1417638"/>
            <a:ext cx="4114800" cy="4525963"/>
          </a:xfrm>
        </p:spPr>
        <p:txBody>
          <a:bodyPr/>
          <a:lstStyle/>
          <a:p>
            <a:pPr eaLnBrk="1" hangingPunct="1"/>
            <a:r>
              <a:rPr lang="en-US" altLang="en-US" sz="3200" dirty="0"/>
              <a:t>Leave</a:t>
            </a:r>
          </a:p>
          <a:p>
            <a:pPr lvl="1" eaLnBrk="1" hangingPunct="1"/>
            <a:r>
              <a:rPr lang="en-US" altLang="en-US" sz="2800" dirty="0"/>
              <a:t>Sick</a:t>
            </a:r>
          </a:p>
          <a:p>
            <a:pPr lvl="1" eaLnBrk="1" hangingPunct="1"/>
            <a:r>
              <a:rPr lang="en-US" altLang="en-US" sz="2800" dirty="0"/>
              <a:t>Personal</a:t>
            </a:r>
          </a:p>
          <a:p>
            <a:pPr lvl="1" eaLnBrk="1" hangingPunct="1"/>
            <a:r>
              <a:rPr lang="en-US" altLang="en-US" sz="2800" dirty="0"/>
              <a:t>Holidays</a:t>
            </a:r>
          </a:p>
          <a:p>
            <a:pPr lvl="1" eaLnBrk="1" hangingPunct="1"/>
            <a:r>
              <a:rPr lang="en-US" altLang="en-US" sz="2800" dirty="0"/>
              <a:t>Leave of Absence</a:t>
            </a:r>
          </a:p>
          <a:p>
            <a:pPr lvl="1" eaLnBrk="1" hangingPunct="1"/>
            <a:r>
              <a:rPr lang="en-US" altLang="en-US" sz="2800" dirty="0"/>
              <a:t>Sabbatical</a:t>
            </a:r>
          </a:p>
          <a:p>
            <a:pPr lvl="1" eaLnBrk="1" hangingPunct="1"/>
            <a:r>
              <a:rPr lang="en-US" altLang="en-US" sz="2800" dirty="0"/>
              <a:t>Sick Leave Bank</a:t>
            </a:r>
          </a:p>
        </p:txBody>
      </p:sp>
      <p:pic>
        <p:nvPicPr>
          <p:cNvPr id="26628" name="Picture 2" descr="C:\Documents and Settings\Lori\Local Settings\Temporary Internet Files\Content.IE5\7WVWYL2R\MC900347477[1].wmf">
            <a:extLst>
              <a:ext uri="{FF2B5EF4-FFF2-40B4-BE49-F238E27FC236}">
                <a16:creationId xmlns:a16="http://schemas.microsoft.com/office/drawing/2014/main" xmlns="" id="{BC59F404-6317-433E-B177-17B65DD74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8" y="4169333"/>
            <a:ext cx="242411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C:\Documents and Settings\Lori\Local Settings\Temporary Internet Files\Content.IE5\7WVWYL2R\MC900198333[1].wmf">
            <a:extLst>
              <a:ext uri="{FF2B5EF4-FFF2-40B4-BE49-F238E27FC236}">
                <a16:creationId xmlns:a16="http://schemas.microsoft.com/office/drawing/2014/main" xmlns="" id="{E3A90674-AC08-4F96-8642-2F1A3DB19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39713" y="1676400"/>
            <a:ext cx="32321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C:\Documents and Settings\Lori\Local Settings\Temporary Internet Files\Content.IE5\7WVWYL2R\MP910221063[1].jpg">
            <a:extLst>
              <a:ext uri="{FF2B5EF4-FFF2-40B4-BE49-F238E27FC236}">
                <a16:creationId xmlns:a16="http://schemas.microsoft.com/office/drawing/2014/main" xmlns="" id="{5FC24F2E-CF89-4330-AF6B-F39FC59AD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87" r="21182"/>
          <a:stretch>
            <a:fillRect/>
          </a:stretch>
        </p:blipFill>
        <p:spPr bwMode="auto">
          <a:xfrm>
            <a:off x="2817020" y="3505200"/>
            <a:ext cx="19113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308D91C6-E6AA-43C5-893E-6ACD9F692D1E}"/>
              </a:ext>
            </a:extLst>
          </p:cNvPr>
          <p:cNvSpPr>
            <a:spLocks noGrp="1"/>
          </p:cNvSpPr>
          <p:nvPr>
            <p:ph type="sldNum" sz="quarter" idx="12"/>
          </p:nvPr>
        </p:nvSpPr>
        <p:spPr/>
        <p:txBody>
          <a:bodyPr/>
          <a:lstStyle/>
          <a:p>
            <a:pPr>
              <a:defRPr/>
            </a:pPr>
            <a:fld id="{83684F7F-D765-49E1-A03C-35E541488D61}" type="slidenum">
              <a:rPr lang="en-US" smtClean="0"/>
              <a:pPr>
                <a:defRPr/>
              </a:pPr>
              <a:t>20</a:t>
            </a:fld>
            <a:endParaRPr lang="en-US"/>
          </a:p>
        </p:txBody>
      </p:sp>
    </p:spTree>
    <p:extLst>
      <p:ext uri="{BB962C8B-B14F-4D97-AF65-F5344CB8AC3E}">
        <p14:creationId xmlns:p14="http://schemas.microsoft.com/office/powerpoint/2010/main" val="346150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667241-03BA-4C4E-9D1A-86DEE3FC48A0}"/>
              </a:ext>
            </a:extLst>
          </p:cNvPr>
          <p:cNvSpPr>
            <a:spLocks noGrp="1"/>
          </p:cNvSpPr>
          <p:nvPr>
            <p:ph type="title"/>
          </p:nvPr>
        </p:nvSpPr>
        <p:spPr/>
        <p:txBody>
          <a:bodyPr>
            <a:noAutofit/>
          </a:bodyPr>
          <a:lstStyle/>
          <a:p>
            <a:pPr eaLnBrk="1" fontAlgn="auto" hangingPunct="1">
              <a:spcAft>
                <a:spcPts val="0"/>
              </a:spcAft>
              <a:defRPr/>
            </a:pPr>
            <a:r>
              <a:rPr lang="en-US" sz="4000" dirty="0"/>
              <a:t>Mandatorily Negotiable </a:t>
            </a:r>
            <a:r>
              <a:rPr lang="en-US" dirty="0"/>
              <a:t>T</a:t>
            </a:r>
            <a:r>
              <a:rPr lang="en-US" sz="4000" dirty="0"/>
              <a:t>opics</a:t>
            </a:r>
          </a:p>
        </p:txBody>
      </p:sp>
      <p:sp>
        <p:nvSpPr>
          <p:cNvPr id="27651" name="Content Placeholder 2">
            <a:extLst>
              <a:ext uri="{FF2B5EF4-FFF2-40B4-BE49-F238E27FC236}">
                <a16:creationId xmlns:a16="http://schemas.microsoft.com/office/drawing/2014/main" xmlns="" id="{BAF8B709-463D-4438-A18B-647552683D91}"/>
              </a:ext>
            </a:extLst>
          </p:cNvPr>
          <p:cNvSpPr>
            <a:spLocks noGrp="1"/>
          </p:cNvSpPr>
          <p:nvPr>
            <p:ph idx="1"/>
          </p:nvPr>
        </p:nvSpPr>
        <p:spPr>
          <a:xfrm>
            <a:off x="304800" y="1600200"/>
            <a:ext cx="5181600" cy="4525963"/>
          </a:xfrm>
        </p:spPr>
        <p:txBody>
          <a:bodyPr/>
          <a:lstStyle/>
          <a:p>
            <a:pPr eaLnBrk="1" hangingPunct="1"/>
            <a:r>
              <a:rPr lang="en-US" altLang="en-US" dirty="0"/>
              <a:t>Certain Association Rights</a:t>
            </a:r>
          </a:p>
          <a:p>
            <a:pPr lvl="1" eaLnBrk="1" hangingPunct="1"/>
            <a:r>
              <a:rPr lang="en-US" altLang="en-US" sz="2600" dirty="0"/>
              <a:t>Voluntary Payroll Deductions</a:t>
            </a:r>
          </a:p>
          <a:p>
            <a:pPr lvl="1" eaLnBrk="1" hangingPunct="1"/>
            <a:r>
              <a:rPr lang="en-US" altLang="en-US" sz="2600" dirty="0"/>
              <a:t>Use of Building for Meetings</a:t>
            </a:r>
          </a:p>
          <a:p>
            <a:pPr lvl="1" eaLnBrk="1" hangingPunct="1"/>
            <a:r>
              <a:rPr lang="en-US" altLang="en-US" sz="2600" dirty="0"/>
              <a:t>Use of Bulletin Boards</a:t>
            </a:r>
          </a:p>
          <a:p>
            <a:pPr lvl="1" eaLnBrk="1" hangingPunct="1"/>
            <a:r>
              <a:rPr lang="en-US" altLang="en-US" sz="2600" dirty="0"/>
              <a:t>Use of School Mail System</a:t>
            </a:r>
          </a:p>
          <a:p>
            <a:pPr lvl="1" eaLnBrk="1" hangingPunct="1"/>
            <a:r>
              <a:rPr lang="en-US" altLang="en-US" sz="2600" dirty="0"/>
              <a:t>Association Leave</a:t>
            </a:r>
          </a:p>
          <a:p>
            <a:pPr lvl="1" eaLnBrk="1" hangingPunct="1"/>
            <a:r>
              <a:rPr lang="en-US" altLang="en-US" sz="2600" dirty="0"/>
              <a:t>Dissemination of Negotiation Information</a:t>
            </a:r>
          </a:p>
          <a:p>
            <a:pPr lvl="1" eaLnBrk="1" hangingPunct="1"/>
            <a:endParaRPr lang="en-US" altLang="en-US" dirty="0"/>
          </a:p>
        </p:txBody>
      </p:sp>
      <p:pic>
        <p:nvPicPr>
          <p:cNvPr id="27652" name="Picture 4" descr="C:\Documents and Settings\Lori\Local Settings\Temporary Internet Files\Content.IE5\KHAGIFNQ\MC900250303[1].wmf">
            <a:extLst>
              <a:ext uri="{FF2B5EF4-FFF2-40B4-BE49-F238E27FC236}">
                <a16:creationId xmlns:a16="http://schemas.microsoft.com/office/drawing/2014/main" xmlns="" id="{25F2C768-3BC4-4332-93BA-A7D035178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66800"/>
            <a:ext cx="2182813"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descr="C:\Documents and Settings\Lori\Local Settings\Temporary Internet Files\Content.IE5\ZO80O0ZL\MC900356851[1].wmf">
            <a:extLst>
              <a:ext uri="{FF2B5EF4-FFF2-40B4-BE49-F238E27FC236}">
                <a16:creationId xmlns:a16="http://schemas.microsoft.com/office/drawing/2014/main" xmlns="" id="{712BBB17-BB0E-4757-BE82-38BD6C539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334890"/>
            <a:ext cx="26670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9C2D68C3-EFF6-4706-A4AA-203EB6B36A65}"/>
              </a:ext>
            </a:extLst>
          </p:cNvPr>
          <p:cNvSpPr>
            <a:spLocks noGrp="1"/>
          </p:cNvSpPr>
          <p:nvPr>
            <p:ph type="sldNum" sz="quarter" idx="12"/>
          </p:nvPr>
        </p:nvSpPr>
        <p:spPr/>
        <p:txBody>
          <a:bodyPr/>
          <a:lstStyle/>
          <a:p>
            <a:pPr>
              <a:defRPr/>
            </a:pPr>
            <a:fld id="{83684F7F-D765-49E1-A03C-35E541488D61}" type="slidenum">
              <a:rPr lang="en-US" smtClean="0"/>
              <a:pPr>
                <a:defRPr/>
              </a:pPr>
              <a:t>21</a:t>
            </a:fld>
            <a:endParaRPr lang="en-US"/>
          </a:p>
        </p:txBody>
      </p:sp>
    </p:spTree>
    <p:extLst>
      <p:ext uri="{BB962C8B-B14F-4D97-AF65-F5344CB8AC3E}">
        <p14:creationId xmlns:p14="http://schemas.microsoft.com/office/powerpoint/2010/main" val="4055950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3FCBC-E11A-450F-86AE-A89F8709506D}"/>
              </a:ext>
            </a:extLst>
          </p:cNvPr>
          <p:cNvSpPr>
            <a:spLocks noGrp="1"/>
          </p:cNvSpPr>
          <p:nvPr>
            <p:ph type="title"/>
          </p:nvPr>
        </p:nvSpPr>
        <p:spPr/>
        <p:txBody>
          <a:bodyPr>
            <a:noAutofit/>
          </a:bodyPr>
          <a:lstStyle/>
          <a:p>
            <a:pPr eaLnBrk="1" fontAlgn="auto" hangingPunct="1">
              <a:spcAft>
                <a:spcPts val="0"/>
              </a:spcAft>
              <a:defRPr/>
            </a:pPr>
            <a:r>
              <a:rPr lang="en-US" dirty="0"/>
              <a:t>Mandatorily Negotiable Topics</a:t>
            </a:r>
          </a:p>
        </p:txBody>
      </p:sp>
      <p:sp>
        <p:nvSpPr>
          <p:cNvPr id="28675" name="Content Placeholder 2">
            <a:extLst>
              <a:ext uri="{FF2B5EF4-FFF2-40B4-BE49-F238E27FC236}">
                <a16:creationId xmlns:a16="http://schemas.microsoft.com/office/drawing/2014/main" xmlns="" id="{2552D489-94F2-4A16-B0DB-BC8557A85036}"/>
              </a:ext>
            </a:extLst>
          </p:cNvPr>
          <p:cNvSpPr>
            <a:spLocks noGrp="1"/>
          </p:cNvSpPr>
          <p:nvPr>
            <p:ph idx="1"/>
          </p:nvPr>
        </p:nvSpPr>
        <p:spPr>
          <a:xfrm>
            <a:off x="4343400" y="1600200"/>
            <a:ext cx="4343400" cy="4525963"/>
          </a:xfrm>
        </p:spPr>
        <p:txBody>
          <a:bodyPr/>
          <a:lstStyle/>
          <a:p>
            <a:pPr eaLnBrk="1" hangingPunct="1"/>
            <a:r>
              <a:rPr lang="en-US" altLang="en-US" dirty="0"/>
              <a:t>Other mandatory topics</a:t>
            </a:r>
          </a:p>
          <a:p>
            <a:pPr lvl="1" eaLnBrk="1" hangingPunct="1"/>
            <a:r>
              <a:rPr lang="en-US" altLang="en-US" sz="2600" dirty="0"/>
              <a:t>Reduction in Force procedure</a:t>
            </a:r>
          </a:p>
          <a:p>
            <a:pPr lvl="1" eaLnBrk="1" hangingPunct="1"/>
            <a:r>
              <a:rPr lang="en-US" altLang="en-US" sz="2600" dirty="0"/>
              <a:t>Grievance procedure</a:t>
            </a:r>
          </a:p>
          <a:p>
            <a:pPr lvl="1" eaLnBrk="1" hangingPunct="1"/>
            <a:r>
              <a:rPr lang="en-US" altLang="en-US" sz="2600" dirty="0"/>
              <a:t>Form of the contract</a:t>
            </a:r>
          </a:p>
          <a:p>
            <a:pPr lvl="1" eaLnBrk="1" hangingPunct="1"/>
            <a:r>
              <a:rPr lang="en-US" altLang="en-US" sz="2600" dirty="0"/>
              <a:t>Evaluation procedure</a:t>
            </a:r>
          </a:p>
          <a:p>
            <a:pPr eaLnBrk="1" hangingPunct="1"/>
            <a:endParaRPr lang="en-US" altLang="en-US" dirty="0"/>
          </a:p>
        </p:txBody>
      </p:sp>
      <p:pic>
        <p:nvPicPr>
          <p:cNvPr id="28676" name="Picture 6" descr="http://www.bctgm.org/media/2011/10/grievance.jpg">
            <a:extLst>
              <a:ext uri="{FF2B5EF4-FFF2-40B4-BE49-F238E27FC236}">
                <a16:creationId xmlns:a16="http://schemas.microsoft.com/office/drawing/2014/main" xmlns="" id="{480D1F19-3300-4A7E-8920-BE30A8A1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5F0BBFA9-63F8-467D-8B00-7986603D4829}"/>
              </a:ext>
            </a:extLst>
          </p:cNvPr>
          <p:cNvSpPr>
            <a:spLocks noGrp="1"/>
          </p:cNvSpPr>
          <p:nvPr>
            <p:ph type="sldNum" sz="quarter" idx="12"/>
          </p:nvPr>
        </p:nvSpPr>
        <p:spPr/>
        <p:txBody>
          <a:bodyPr/>
          <a:lstStyle/>
          <a:p>
            <a:pPr>
              <a:defRPr/>
            </a:pPr>
            <a:fld id="{83684F7F-D765-49E1-A03C-35E541488D61}" type="slidenum">
              <a:rPr lang="en-US" smtClean="0"/>
              <a:pPr>
                <a:defRPr/>
              </a:pPr>
              <a:t>22</a:t>
            </a:fld>
            <a:endParaRPr lang="en-US"/>
          </a:p>
        </p:txBody>
      </p:sp>
    </p:spTree>
    <p:extLst>
      <p:ext uri="{BB962C8B-B14F-4D97-AF65-F5344CB8AC3E}">
        <p14:creationId xmlns:p14="http://schemas.microsoft.com/office/powerpoint/2010/main" val="2613221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6B7FC8D-171D-4738-A594-945EF5B758D9}"/>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70F47A24-F7E0-4E4B-8CDB-A810E7F8C723}"/>
              </a:ext>
            </a:extLst>
          </p:cNvPr>
          <p:cNvSpPr>
            <a:spLocks noGrp="1"/>
          </p:cNvSpPr>
          <p:nvPr>
            <p:ph idx="1"/>
          </p:nvPr>
        </p:nvSpPr>
        <p:spPr>
          <a:xfrm>
            <a:off x="4267200" y="1295400"/>
            <a:ext cx="4419600" cy="4525963"/>
          </a:xfrm>
        </p:spPr>
        <p:txBody>
          <a:bodyPr/>
          <a:lstStyle/>
          <a:p>
            <a:pPr marL="114300" indent="0" algn="ctr" eaLnBrk="1" hangingPunct="1">
              <a:buClr>
                <a:srgbClr val="F07F09"/>
              </a:buClr>
              <a:buFont typeface="Arial" charset="0"/>
              <a:buNone/>
              <a:defRPr/>
            </a:pPr>
            <a:r>
              <a:rPr lang="en-US" sz="4800" b="1" dirty="0">
                <a:solidFill>
                  <a:prstClr val="black"/>
                </a:solidFill>
                <a:effectLst>
                  <a:outerShdw blurRad="38100" dist="38100" dir="2700000" algn="tl">
                    <a:srgbClr val="000000">
                      <a:alpha val="43137"/>
                    </a:srgbClr>
                  </a:outerShdw>
                </a:effectLst>
              </a:rPr>
              <a:t>What if we decide we don’t want to negotiate with the teachers?</a:t>
            </a:r>
          </a:p>
        </p:txBody>
      </p:sp>
      <p:sp>
        <p:nvSpPr>
          <p:cNvPr id="4" name="Slide Number Placeholder 3">
            <a:extLst>
              <a:ext uri="{FF2B5EF4-FFF2-40B4-BE49-F238E27FC236}">
                <a16:creationId xmlns:a16="http://schemas.microsoft.com/office/drawing/2014/main" xmlns="" id="{A1236123-4FEB-454F-8D61-A99A237C468E}"/>
              </a:ext>
            </a:extLst>
          </p:cNvPr>
          <p:cNvSpPr>
            <a:spLocks noGrp="1"/>
          </p:cNvSpPr>
          <p:nvPr>
            <p:ph type="sldNum" sz="quarter" idx="12"/>
          </p:nvPr>
        </p:nvSpPr>
        <p:spPr/>
        <p:txBody>
          <a:bodyPr/>
          <a:lstStyle/>
          <a:p>
            <a:pPr>
              <a:defRPr/>
            </a:pPr>
            <a:fld id="{83684F7F-D765-49E1-A03C-35E541488D61}" type="slidenum">
              <a:rPr lang="en-US" smtClean="0"/>
              <a:pPr>
                <a:defRPr/>
              </a:pPr>
              <a:t>23</a:t>
            </a:fld>
            <a:endParaRPr lang="en-US"/>
          </a:p>
        </p:txBody>
      </p:sp>
      <p:sp>
        <p:nvSpPr>
          <p:cNvPr id="7" name="TextBox 6">
            <a:extLst>
              <a:ext uri="{FF2B5EF4-FFF2-40B4-BE49-F238E27FC236}">
                <a16:creationId xmlns:a16="http://schemas.microsoft.com/office/drawing/2014/main" xmlns="" id="{A7B98C1B-AF93-473C-871C-7008F3747962}"/>
              </a:ext>
            </a:extLst>
          </p:cNvPr>
          <p:cNvSpPr txBox="1"/>
          <p:nvPr/>
        </p:nvSpPr>
        <p:spPr>
          <a:xfrm>
            <a:off x="1295400" y="1752600"/>
            <a:ext cx="2514600" cy="2646878"/>
          </a:xfrm>
          <a:prstGeom prst="rect">
            <a:avLst/>
          </a:prstGeom>
          <a:noFill/>
        </p:spPr>
        <p:txBody>
          <a:bodyPr wrap="square" rtlCol="0">
            <a:spAutoFit/>
          </a:bodyPr>
          <a:lstStyle/>
          <a:p>
            <a:r>
              <a:rPr lang="en-US" sz="16600" dirty="0">
                <a:solidFill>
                  <a:schemeClr val="accent2"/>
                </a:solidFill>
              </a:rPr>
              <a:t>#4</a:t>
            </a:r>
          </a:p>
        </p:txBody>
      </p:sp>
    </p:spTree>
    <p:extLst>
      <p:ext uri="{BB962C8B-B14F-4D97-AF65-F5344CB8AC3E}">
        <p14:creationId xmlns:p14="http://schemas.microsoft.com/office/powerpoint/2010/main" val="3053772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6518B-C72A-4E1F-B0F5-64E649B83128}"/>
              </a:ext>
            </a:extLst>
          </p:cNvPr>
          <p:cNvSpPr>
            <a:spLocks noGrp="1"/>
          </p:cNvSpPr>
          <p:nvPr>
            <p:ph type="title"/>
          </p:nvPr>
        </p:nvSpPr>
        <p:spPr/>
        <p:txBody>
          <a:bodyPr>
            <a:noAutofit/>
          </a:bodyPr>
          <a:lstStyle/>
          <a:p>
            <a:pPr eaLnBrk="1" fontAlgn="auto" hangingPunct="1">
              <a:spcAft>
                <a:spcPts val="0"/>
              </a:spcAft>
              <a:defRPr/>
            </a:pPr>
            <a:r>
              <a:rPr lang="en-US" dirty="0"/>
              <a:t>Prohibited Practices</a:t>
            </a:r>
          </a:p>
        </p:txBody>
      </p:sp>
      <p:sp>
        <p:nvSpPr>
          <p:cNvPr id="3" name="Content Placeholder 2">
            <a:extLst>
              <a:ext uri="{FF2B5EF4-FFF2-40B4-BE49-F238E27FC236}">
                <a16:creationId xmlns:a16="http://schemas.microsoft.com/office/drawing/2014/main" xmlns="" id="{9C7D9ACE-9B4D-4755-9A28-71736B29AC44}"/>
              </a:ext>
            </a:extLst>
          </p:cNvPr>
          <p:cNvSpPr>
            <a:spLocks noGrp="1"/>
          </p:cNvSpPr>
          <p:nvPr>
            <p:ph idx="1"/>
          </p:nvPr>
        </p:nvSpPr>
        <p:spPr>
          <a:xfrm>
            <a:off x="3505200" y="1417638"/>
            <a:ext cx="5181599" cy="4708525"/>
          </a:xfrm>
        </p:spPr>
        <p:txBody>
          <a:bodyPr rtlCol="0">
            <a:normAutofit fontScale="85000" lnSpcReduction="10000"/>
          </a:bodyPr>
          <a:lstStyle/>
          <a:p>
            <a:pPr eaLnBrk="1" fontAlgn="auto" hangingPunct="1">
              <a:spcAft>
                <a:spcPts val="0"/>
              </a:spcAft>
              <a:defRPr/>
            </a:pPr>
            <a:r>
              <a:rPr lang="en-US" dirty="0"/>
              <a:t>You may get a prohibited practice filed against the board</a:t>
            </a:r>
          </a:p>
          <a:p>
            <a:pPr eaLnBrk="1" fontAlgn="auto" hangingPunct="1">
              <a:spcAft>
                <a:spcPts val="0"/>
              </a:spcAft>
              <a:defRPr/>
            </a:pPr>
            <a:r>
              <a:rPr lang="en-US" dirty="0"/>
              <a:t>Must negotiate in “Good Faith”</a:t>
            </a:r>
          </a:p>
          <a:p>
            <a:pPr eaLnBrk="1" fontAlgn="auto" hangingPunct="1">
              <a:spcAft>
                <a:spcPts val="0"/>
              </a:spcAft>
              <a:defRPr/>
            </a:pPr>
            <a:r>
              <a:rPr lang="en-US" dirty="0"/>
              <a:t>Refusal to negotiate mandatory topics = prohibited practice</a:t>
            </a:r>
          </a:p>
          <a:p>
            <a:pPr eaLnBrk="1" fontAlgn="auto" hangingPunct="1">
              <a:spcAft>
                <a:spcPts val="0"/>
              </a:spcAft>
              <a:defRPr/>
            </a:pPr>
            <a:r>
              <a:rPr lang="en-US" dirty="0"/>
              <a:t>Board can’t unilaterally change something that is considered a mandatory topic</a:t>
            </a:r>
          </a:p>
          <a:p>
            <a:pPr eaLnBrk="1" fontAlgn="auto" hangingPunct="1">
              <a:spcAft>
                <a:spcPts val="0"/>
              </a:spcAft>
              <a:defRPr/>
            </a:pPr>
            <a:endParaRPr lang="en-US" dirty="0"/>
          </a:p>
        </p:txBody>
      </p:sp>
      <p:pic>
        <p:nvPicPr>
          <p:cNvPr id="22532" name="Picture 4" descr="C:\Documents and Settings\Lori\Local Settings\Temporary Internet Files\Content.IE5\ZO80O0ZL\MC900070833[1].wmf">
            <a:extLst>
              <a:ext uri="{FF2B5EF4-FFF2-40B4-BE49-F238E27FC236}">
                <a16:creationId xmlns:a16="http://schemas.microsoft.com/office/drawing/2014/main" xmlns="" id="{8459B030-982C-4EA4-97B8-287891174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303260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xmlns="" id="{709A8405-6370-46F5-9D2B-E6F9D2C08339}"/>
              </a:ext>
            </a:extLst>
          </p:cNvPr>
          <p:cNvSpPr>
            <a:spLocks noGrp="1"/>
          </p:cNvSpPr>
          <p:nvPr>
            <p:ph type="sldNum" sz="quarter" idx="12"/>
          </p:nvPr>
        </p:nvSpPr>
        <p:spPr/>
        <p:txBody>
          <a:bodyPr/>
          <a:lstStyle/>
          <a:p>
            <a:pPr>
              <a:defRPr/>
            </a:pPr>
            <a:fld id="{83684F7F-D765-49E1-A03C-35E541488D61}" type="slidenum">
              <a:rPr lang="en-US" smtClean="0"/>
              <a:pPr>
                <a:defRPr/>
              </a:pPr>
              <a:t>24</a:t>
            </a:fld>
            <a:endParaRPr lang="en-US"/>
          </a:p>
        </p:txBody>
      </p:sp>
    </p:spTree>
    <p:extLst>
      <p:ext uri="{BB962C8B-B14F-4D97-AF65-F5344CB8AC3E}">
        <p14:creationId xmlns:p14="http://schemas.microsoft.com/office/powerpoint/2010/main" val="3834841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991BCCB-2C45-43FE-992E-78B817463C61}"/>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2BD643D4-E9BF-4665-8578-61B644F12DFF}"/>
              </a:ext>
            </a:extLst>
          </p:cNvPr>
          <p:cNvSpPr>
            <a:spLocks noGrp="1"/>
          </p:cNvSpPr>
          <p:nvPr>
            <p:ph idx="1"/>
          </p:nvPr>
        </p:nvSpPr>
        <p:spPr>
          <a:xfrm>
            <a:off x="3886200" y="1219200"/>
            <a:ext cx="4572000" cy="4525963"/>
          </a:xfrm>
        </p:spPr>
        <p:txBody>
          <a:bodyPr/>
          <a:lstStyle/>
          <a:p>
            <a:pPr marL="114300" indent="0" algn="ctr" eaLnBrk="1" hangingPunct="1">
              <a:buFont typeface="Arial" charset="0"/>
              <a:buNone/>
              <a:defRPr/>
            </a:pPr>
            <a:r>
              <a:rPr lang="en-US" sz="4800" b="1" dirty="0">
                <a:solidFill>
                  <a:schemeClr val="tx1"/>
                </a:solidFill>
                <a:effectLst>
                  <a:outerShdw blurRad="38100" dist="38100" dir="2700000" algn="tl">
                    <a:srgbClr val="000000">
                      <a:alpha val="43137"/>
                    </a:srgbClr>
                  </a:outerShdw>
                </a:effectLst>
              </a:rPr>
              <a:t>Do we have to talk about everything the teachers bring to the table?</a:t>
            </a:r>
          </a:p>
        </p:txBody>
      </p:sp>
      <p:sp>
        <p:nvSpPr>
          <p:cNvPr id="4" name="Slide Number Placeholder 3">
            <a:extLst>
              <a:ext uri="{FF2B5EF4-FFF2-40B4-BE49-F238E27FC236}">
                <a16:creationId xmlns:a16="http://schemas.microsoft.com/office/drawing/2014/main" xmlns="" id="{7604EB31-556F-4D60-A971-31FA46881A30}"/>
              </a:ext>
            </a:extLst>
          </p:cNvPr>
          <p:cNvSpPr>
            <a:spLocks noGrp="1"/>
          </p:cNvSpPr>
          <p:nvPr>
            <p:ph type="sldNum" sz="quarter" idx="12"/>
          </p:nvPr>
        </p:nvSpPr>
        <p:spPr/>
        <p:txBody>
          <a:bodyPr/>
          <a:lstStyle/>
          <a:p>
            <a:pPr>
              <a:defRPr/>
            </a:pPr>
            <a:fld id="{83684F7F-D765-49E1-A03C-35E541488D61}" type="slidenum">
              <a:rPr lang="en-US" smtClean="0"/>
              <a:pPr>
                <a:defRPr/>
              </a:pPr>
              <a:t>25</a:t>
            </a:fld>
            <a:endParaRPr lang="en-US"/>
          </a:p>
        </p:txBody>
      </p:sp>
      <p:sp>
        <p:nvSpPr>
          <p:cNvPr id="7" name="TextBox 6">
            <a:extLst>
              <a:ext uri="{FF2B5EF4-FFF2-40B4-BE49-F238E27FC236}">
                <a16:creationId xmlns:a16="http://schemas.microsoft.com/office/drawing/2014/main" xmlns="" id="{DBEAD68B-E547-4EAD-BF22-CA0CAE377780}"/>
              </a:ext>
            </a:extLst>
          </p:cNvPr>
          <p:cNvSpPr txBox="1"/>
          <p:nvPr/>
        </p:nvSpPr>
        <p:spPr>
          <a:xfrm>
            <a:off x="762000" y="1752600"/>
            <a:ext cx="2514600" cy="2646878"/>
          </a:xfrm>
          <a:prstGeom prst="rect">
            <a:avLst/>
          </a:prstGeom>
          <a:noFill/>
        </p:spPr>
        <p:txBody>
          <a:bodyPr wrap="square" rtlCol="0">
            <a:spAutoFit/>
          </a:bodyPr>
          <a:lstStyle/>
          <a:p>
            <a:r>
              <a:rPr lang="en-US" sz="16600" dirty="0">
                <a:solidFill>
                  <a:schemeClr val="accent2"/>
                </a:solidFill>
              </a:rPr>
              <a:t>#5</a:t>
            </a:r>
          </a:p>
        </p:txBody>
      </p:sp>
    </p:spTree>
    <p:extLst>
      <p:ext uri="{BB962C8B-B14F-4D97-AF65-F5344CB8AC3E}">
        <p14:creationId xmlns:p14="http://schemas.microsoft.com/office/powerpoint/2010/main" val="1684310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AA456-1ACA-44AC-96B7-4AB58D776635}"/>
              </a:ext>
            </a:extLst>
          </p:cNvPr>
          <p:cNvSpPr>
            <a:spLocks noGrp="1"/>
          </p:cNvSpPr>
          <p:nvPr>
            <p:ph type="title"/>
          </p:nvPr>
        </p:nvSpPr>
        <p:spPr>
          <a:xfrm>
            <a:off x="292994" y="76200"/>
            <a:ext cx="7620000" cy="1143000"/>
          </a:xfrm>
        </p:spPr>
        <p:txBody>
          <a:bodyPr>
            <a:noAutofit/>
          </a:bodyPr>
          <a:lstStyle/>
          <a:p>
            <a:pPr eaLnBrk="1" fontAlgn="auto" hangingPunct="1">
              <a:spcAft>
                <a:spcPts val="0"/>
              </a:spcAft>
              <a:defRPr/>
            </a:pPr>
            <a:r>
              <a:rPr lang="en-US" sz="4000" dirty="0"/>
              <a:t>Permissibly Negotiable Topics</a:t>
            </a:r>
          </a:p>
        </p:txBody>
      </p:sp>
      <p:sp>
        <p:nvSpPr>
          <p:cNvPr id="30723" name="Content Placeholder 2">
            <a:extLst>
              <a:ext uri="{FF2B5EF4-FFF2-40B4-BE49-F238E27FC236}">
                <a16:creationId xmlns:a16="http://schemas.microsoft.com/office/drawing/2014/main" xmlns="" id="{86DF2BD4-3403-4DA1-AC7F-65C36D96F7BC}"/>
              </a:ext>
            </a:extLst>
          </p:cNvPr>
          <p:cNvSpPr>
            <a:spLocks noGrp="1"/>
          </p:cNvSpPr>
          <p:nvPr>
            <p:ph sz="half" idx="1"/>
          </p:nvPr>
        </p:nvSpPr>
        <p:spPr>
          <a:xfrm>
            <a:off x="292994" y="1371600"/>
            <a:ext cx="4191000" cy="4525963"/>
          </a:xfrm>
        </p:spPr>
        <p:txBody>
          <a:bodyPr/>
          <a:lstStyle/>
          <a:p>
            <a:pPr eaLnBrk="1" hangingPunct="1"/>
            <a:r>
              <a:rPr lang="en-US" altLang="en-US" sz="2800" dirty="0"/>
              <a:t>If both sides agree, you may negotiate:</a:t>
            </a:r>
          </a:p>
          <a:p>
            <a:pPr lvl="1" eaLnBrk="1" hangingPunct="1"/>
            <a:r>
              <a:rPr lang="en-US" altLang="en-US" sz="2400" dirty="0"/>
              <a:t>Assignment and transfer of teachers</a:t>
            </a:r>
          </a:p>
          <a:p>
            <a:pPr lvl="1" eaLnBrk="1" hangingPunct="1"/>
            <a:r>
              <a:rPr lang="en-US" altLang="en-US" sz="2400" dirty="0"/>
              <a:t>Class size</a:t>
            </a:r>
          </a:p>
          <a:p>
            <a:pPr lvl="1" eaLnBrk="1" hangingPunct="1"/>
            <a:r>
              <a:rPr lang="en-US" altLang="en-US" sz="2400" dirty="0"/>
              <a:t>Grade card frequency</a:t>
            </a:r>
          </a:p>
          <a:p>
            <a:pPr lvl="1" eaLnBrk="1" hangingPunct="1"/>
            <a:r>
              <a:rPr lang="en-US" altLang="en-US" sz="2400" dirty="0"/>
              <a:t>Substitute teacher pay</a:t>
            </a:r>
          </a:p>
          <a:p>
            <a:pPr lvl="1" eaLnBrk="1" hangingPunct="1"/>
            <a:r>
              <a:rPr lang="en-US" altLang="en-US" sz="2400" dirty="0"/>
              <a:t>Academic and personal freedom</a:t>
            </a:r>
          </a:p>
          <a:p>
            <a:pPr lvl="1" eaLnBrk="1" hangingPunct="1"/>
            <a:r>
              <a:rPr lang="en-US" altLang="en-US" sz="2400" dirty="0"/>
              <a:t>Professional evaluation criteria</a:t>
            </a:r>
          </a:p>
          <a:p>
            <a:pPr lvl="1" eaLnBrk="1" hangingPunct="1"/>
            <a:endParaRPr lang="en-US" altLang="en-US" dirty="0"/>
          </a:p>
          <a:p>
            <a:pPr lvl="1" eaLnBrk="1" hangingPunct="1"/>
            <a:endParaRPr lang="en-US" altLang="en-US" dirty="0"/>
          </a:p>
          <a:p>
            <a:pPr lvl="1" eaLnBrk="1" hangingPunct="1"/>
            <a:endParaRPr lang="en-US" altLang="en-US" dirty="0"/>
          </a:p>
          <a:p>
            <a:pPr eaLnBrk="1" hangingPunct="1"/>
            <a:endParaRPr lang="en-US" altLang="en-US" dirty="0"/>
          </a:p>
        </p:txBody>
      </p:sp>
      <p:sp>
        <p:nvSpPr>
          <p:cNvPr id="3" name="Content Placeholder 2">
            <a:extLst>
              <a:ext uri="{FF2B5EF4-FFF2-40B4-BE49-F238E27FC236}">
                <a16:creationId xmlns:a16="http://schemas.microsoft.com/office/drawing/2014/main" xmlns="" id="{0ED43737-D47C-4AF9-8C94-0F3F0716718E}"/>
              </a:ext>
            </a:extLst>
          </p:cNvPr>
          <p:cNvSpPr>
            <a:spLocks noGrp="1"/>
          </p:cNvSpPr>
          <p:nvPr>
            <p:ph sz="half" idx="2"/>
          </p:nvPr>
        </p:nvSpPr>
        <p:spPr>
          <a:xfrm>
            <a:off x="4648200" y="1524793"/>
            <a:ext cx="4038600" cy="4525963"/>
          </a:xfrm>
        </p:spPr>
        <p:txBody>
          <a:bodyPr/>
          <a:lstStyle/>
          <a:p>
            <a:pPr marL="346075" lvl="1"/>
            <a:r>
              <a:rPr lang="en-US" altLang="en-US" dirty="0"/>
              <a:t>Funds for materials/Types of materials</a:t>
            </a:r>
          </a:p>
          <a:p>
            <a:pPr marL="346075" lvl="1"/>
            <a:r>
              <a:rPr lang="en-US" altLang="en-US" dirty="0"/>
              <a:t>Copyrighting teachers’ works</a:t>
            </a:r>
          </a:p>
          <a:p>
            <a:pPr marL="346075" lvl="1"/>
            <a:r>
              <a:rPr lang="en-US" altLang="en-US" dirty="0"/>
              <a:t>Safety of personnel and students</a:t>
            </a:r>
          </a:p>
          <a:p>
            <a:pPr marL="346075" lvl="1"/>
            <a:r>
              <a:rPr lang="en-US" altLang="en-US" dirty="0"/>
              <a:t>School library hours</a:t>
            </a:r>
          </a:p>
          <a:p>
            <a:pPr marL="346075" lvl="1"/>
            <a:r>
              <a:rPr lang="en-US" altLang="en-US" dirty="0"/>
              <a:t>Special resource personnel</a:t>
            </a:r>
          </a:p>
          <a:p>
            <a:pPr marL="346075" lvl="1"/>
            <a:r>
              <a:rPr lang="en-US" altLang="en-US" dirty="0"/>
              <a:t>Teacher aides</a:t>
            </a:r>
          </a:p>
          <a:p>
            <a:endParaRPr lang="en-US" dirty="0"/>
          </a:p>
        </p:txBody>
      </p:sp>
      <p:sp>
        <p:nvSpPr>
          <p:cNvPr id="4" name="Slide Number Placeholder 3">
            <a:extLst>
              <a:ext uri="{FF2B5EF4-FFF2-40B4-BE49-F238E27FC236}">
                <a16:creationId xmlns:a16="http://schemas.microsoft.com/office/drawing/2014/main" xmlns="" id="{71F6945C-3EAA-423F-99C8-131332CBD20D}"/>
              </a:ext>
            </a:extLst>
          </p:cNvPr>
          <p:cNvSpPr>
            <a:spLocks noGrp="1"/>
          </p:cNvSpPr>
          <p:nvPr>
            <p:ph type="sldNum" sz="quarter" idx="12"/>
          </p:nvPr>
        </p:nvSpPr>
        <p:spPr/>
        <p:txBody>
          <a:bodyPr/>
          <a:lstStyle/>
          <a:p>
            <a:pPr>
              <a:defRPr/>
            </a:pPr>
            <a:fld id="{83684F7F-D765-49E1-A03C-35E541488D61}" type="slidenum">
              <a:rPr lang="en-US" smtClean="0"/>
              <a:pPr>
                <a:defRPr/>
              </a:pPr>
              <a:t>26</a:t>
            </a:fld>
            <a:endParaRPr lang="en-US"/>
          </a:p>
        </p:txBody>
      </p:sp>
    </p:spTree>
    <p:extLst>
      <p:ext uri="{BB962C8B-B14F-4D97-AF65-F5344CB8AC3E}">
        <p14:creationId xmlns:p14="http://schemas.microsoft.com/office/powerpoint/2010/main" val="2498939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01577C-49CB-4A16-A654-19A2BB877639}"/>
              </a:ext>
            </a:extLst>
          </p:cNvPr>
          <p:cNvSpPr>
            <a:spLocks noGrp="1"/>
          </p:cNvSpPr>
          <p:nvPr>
            <p:ph type="title"/>
          </p:nvPr>
        </p:nvSpPr>
        <p:spPr/>
        <p:txBody>
          <a:bodyPr>
            <a:noAutofit/>
          </a:bodyPr>
          <a:lstStyle/>
          <a:p>
            <a:pPr eaLnBrk="1" fontAlgn="auto" hangingPunct="1">
              <a:spcAft>
                <a:spcPts val="0"/>
              </a:spcAft>
              <a:defRPr/>
            </a:pPr>
            <a:r>
              <a:rPr lang="en-US" dirty="0"/>
              <a:t>Don’t Give Hiring and Retention Bonuses Away</a:t>
            </a:r>
          </a:p>
        </p:txBody>
      </p:sp>
      <p:sp>
        <p:nvSpPr>
          <p:cNvPr id="31747" name="Content Placeholder 2">
            <a:extLst>
              <a:ext uri="{FF2B5EF4-FFF2-40B4-BE49-F238E27FC236}">
                <a16:creationId xmlns:a16="http://schemas.microsoft.com/office/drawing/2014/main" xmlns="" id="{E3DFCDA0-72F8-48B1-9B46-91CC27053876}"/>
              </a:ext>
            </a:extLst>
          </p:cNvPr>
          <p:cNvSpPr>
            <a:spLocks noGrp="1"/>
          </p:cNvSpPr>
          <p:nvPr>
            <p:ph idx="1"/>
          </p:nvPr>
        </p:nvSpPr>
        <p:spPr>
          <a:xfrm>
            <a:off x="3276600" y="1600200"/>
            <a:ext cx="5410200" cy="4525963"/>
          </a:xfrm>
        </p:spPr>
        <p:txBody>
          <a:bodyPr/>
          <a:lstStyle/>
          <a:p>
            <a:pPr eaLnBrk="1" hangingPunct="1"/>
            <a:r>
              <a:rPr lang="en-US" altLang="en-US" sz="2400" dirty="0"/>
              <a:t>K.S.A. 72-2244:  Incentive and retention bonuses </a:t>
            </a:r>
          </a:p>
          <a:p>
            <a:pPr lvl="1" eaLnBrk="1" hangingPunct="1"/>
            <a:r>
              <a:rPr lang="en-US" altLang="en-US" sz="2400" dirty="0"/>
              <a:t>The board may pay employment incentive and retention bonuses to teachers.</a:t>
            </a:r>
          </a:p>
          <a:p>
            <a:pPr lvl="2" eaLnBrk="1" hangingPunct="1"/>
            <a:r>
              <a:rPr lang="en-US" altLang="en-US" sz="2000" dirty="0"/>
              <a:t>Also referenced in 72-2218(l)(1)(C) definitions: “such other matters as the parties mutually agree upon as properly relating to professional service, including … incentive or retention bonuses”</a:t>
            </a:r>
          </a:p>
          <a:p>
            <a:pPr marL="0" indent="0" eaLnBrk="1" hangingPunct="1">
              <a:buNone/>
            </a:pPr>
            <a:endParaRPr lang="en-US" altLang="en-US" dirty="0"/>
          </a:p>
        </p:txBody>
      </p:sp>
      <p:pic>
        <p:nvPicPr>
          <p:cNvPr id="31748" name="Picture 5" descr="C:\Documents and Settings\Lori\Local Settings\Temporary Internet Files\Content.IE5\ZO80O0ZL\MC900157005[1].wmf">
            <a:extLst>
              <a:ext uri="{FF2B5EF4-FFF2-40B4-BE49-F238E27FC236}">
                <a16:creationId xmlns:a16="http://schemas.microsoft.com/office/drawing/2014/main" xmlns="" id="{7A58A0F2-1ACE-4D3B-99AF-665D91E39BFD}"/>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04800" y="2255837"/>
            <a:ext cx="30670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8B363C60-8C51-433D-B66B-A86BB6ED5111}"/>
              </a:ext>
            </a:extLst>
          </p:cNvPr>
          <p:cNvSpPr>
            <a:spLocks noGrp="1"/>
          </p:cNvSpPr>
          <p:nvPr>
            <p:ph type="sldNum" sz="quarter" idx="12"/>
          </p:nvPr>
        </p:nvSpPr>
        <p:spPr/>
        <p:txBody>
          <a:bodyPr/>
          <a:lstStyle/>
          <a:p>
            <a:pPr>
              <a:defRPr/>
            </a:pPr>
            <a:fld id="{83684F7F-D765-49E1-A03C-35E541488D61}" type="slidenum">
              <a:rPr lang="en-US" smtClean="0"/>
              <a:pPr>
                <a:defRPr/>
              </a:pPr>
              <a:t>27</a:t>
            </a:fld>
            <a:endParaRPr lang="en-US"/>
          </a:p>
        </p:txBody>
      </p:sp>
    </p:spTree>
    <p:extLst>
      <p:ext uri="{BB962C8B-B14F-4D97-AF65-F5344CB8AC3E}">
        <p14:creationId xmlns:p14="http://schemas.microsoft.com/office/powerpoint/2010/main" val="2978114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7CC76-F012-4124-A5D9-FA6541C926CE}"/>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2759A19E-D19D-42B1-9B4A-DDC61FED1E3E}"/>
              </a:ext>
            </a:extLst>
          </p:cNvPr>
          <p:cNvSpPr>
            <a:spLocks noGrp="1"/>
          </p:cNvSpPr>
          <p:nvPr>
            <p:ph idx="1"/>
          </p:nvPr>
        </p:nvSpPr>
        <p:spPr>
          <a:xfrm>
            <a:off x="3810000" y="1600200"/>
            <a:ext cx="4876800" cy="4525963"/>
          </a:xfrm>
        </p:spPr>
        <p:txBody>
          <a:bodyPr/>
          <a:lstStyle/>
          <a:p>
            <a:pPr marL="114300" indent="0" algn="ctr" eaLnBrk="1" hangingPunct="1">
              <a:buFont typeface="Arial" charset="0"/>
              <a:buNone/>
              <a:defRPr/>
            </a:pPr>
            <a:r>
              <a:rPr lang="en-US" sz="4800" b="1" dirty="0">
                <a:solidFill>
                  <a:schemeClr val="tx1"/>
                </a:solidFill>
                <a:effectLst>
                  <a:outerShdw blurRad="38100" dist="38100" dir="2700000" algn="tl">
                    <a:srgbClr val="000000">
                      <a:alpha val="43137"/>
                    </a:srgbClr>
                  </a:outerShdw>
                </a:effectLst>
              </a:rPr>
              <a:t>Is there anything we can’t negotiate?</a:t>
            </a:r>
          </a:p>
        </p:txBody>
      </p:sp>
      <p:sp>
        <p:nvSpPr>
          <p:cNvPr id="3" name="Slide Number Placeholder 2">
            <a:extLst>
              <a:ext uri="{FF2B5EF4-FFF2-40B4-BE49-F238E27FC236}">
                <a16:creationId xmlns:a16="http://schemas.microsoft.com/office/drawing/2014/main" xmlns="" id="{D83101AD-5365-4CF6-BAD6-F1D6DD94DFF6}"/>
              </a:ext>
            </a:extLst>
          </p:cNvPr>
          <p:cNvSpPr>
            <a:spLocks noGrp="1"/>
          </p:cNvSpPr>
          <p:nvPr>
            <p:ph type="sldNum" sz="quarter" idx="12"/>
          </p:nvPr>
        </p:nvSpPr>
        <p:spPr/>
        <p:txBody>
          <a:bodyPr/>
          <a:lstStyle/>
          <a:p>
            <a:pPr>
              <a:defRPr/>
            </a:pPr>
            <a:fld id="{83684F7F-D765-49E1-A03C-35E541488D61}" type="slidenum">
              <a:rPr lang="en-US" smtClean="0"/>
              <a:pPr>
                <a:defRPr/>
              </a:pPr>
              <a:t>28</a:t>
            </a:fld>
            <a:endParaRPr lang="en-US"/>
          </a:p>
        </p:txBody>
      </p:sp>
      <p:sp>
        <p:nvSpPr>
          <p:cNvPr id="7" name="TextBox 6">
            <a:extLst>
              <a:ext uri="{FF2B5EF4-FFF2-40B4-BE49-F238E27FC236}">
                <a16:creationId xmlns:a16="http://schemas.microsoft.com/office/drawing/2014/main" xmlns="" id="{3DE92901-F04F-499D-A211-9B32C5D0CB26}"/>
              </a:ext>
            </a:extLst>
          </p:cNvPr>
          <p:cNvSpPr txBox="1"/>
          <p:nvPr/>
        </p:nvSpPr>
        <p:spPr>
          <a:xfrm>
            <a:off x="762000" y="1752600"/>
            <a:ext cx="2514600" cy="2646878"/>
          </a:xfrm>
          <a:prstGeom prst="rect">
            <a:avLst/>
          </a:prstGeom>
          <a:noFill/>
        </p:spPr>
        <p:txBody>
          <a:bodyPr wrap="square" rtlCol="0">
            <a:spAutoFit/>
          </a:bodyPr>
          <a:lstStyle/>
          <a:p>
            <a:r>
              <a:rPr lang="en-US" sz="16600" dirty="0">
                <a:solidFill>
                  <a:schemeClr val="accent2"/>
                </a:solidFill>
              </a:rPr>
              <a:t>#6</a:t>
            </a:r>
          </a:p>
        </p:txBody>
      </p:sp>
    </p:spTree>
    <p:extLst>
      <p:ext uri="{BB962C8B-B14F-4D97-AF65-F5344CB8AC3E}">
        <p14:creationId xmlns:p14="http://schemas.microsoft.com/office/powerpoint/2010/main" val="1075041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2776C-3CD0-4C64-A0E2-D677AC5E3BFA}"/>
              </a:ext>
            </a:extLst>
          </p:cNvPr>
          <p:cNvSpPr>
            <a:spLocks noGrp="1"/>
          </p:cNvSpPr>
          <p:nvPr>
            <p:ph type="title"/>
          </p:nvPr>
        </p:nvSpPr>
        <p:spPr>
          <a:xfrm>
            <a:off x="446903" y="230981"/>
            <a:ext cx="7315200" cy="884238"/>
          </a:xfrm>
        </p:spPr>
        <p:txBody>
          <a:bodyPr>
            <a:noAutofit/>
          </a:bodyPr>
          <a:lstStyle/>
          <a:p>
            <a:pPr eaLnBrk="1" fontAlgn="auto" hangingPunct="1">
              <a:spcAft>
                <a:spcPts val="0"/>
              </a:spcAft>
              <a:defRPr/>
            </a:pPr>
            <a:r>
              <a:rPr lang="en-US" dirty="0"/>
              <a:t>Non-negotiable Topics</a:t>
            </a:r>
          </a:p>
        </p:txBody>
      </p:sp>
      <p:sp>
        <p:nvSpPr>
          <p:cNvPr id="3" name="Content Placeholder 2">
            <a:extLst>
              <a:ext uri="{FF2B5EF4-FFF2-40B4-BE49-F238E27FC236}">
                <a16:creationId xmlns:a16="http://schemas.microsoft.com/office/drawing/2014/main" xmlns="" id="{E944A189-BB12-451E-9719-3AD99C04B634}"/>
              </a:ext>
            </a:extLst>
          </p:cNvPr>
          <p:cNvSpPr>
            <a:spLocks noGrp="1"/>
          </p:cNvSpPr>
          <p:nvPr>
            <p:ph idx="1"/>
          </p:nvPr>
        </p:nvSpPr>
        <p:spPr>
          <a:xfrm>
            <a:off x="304800" y="1371600"/>
            <a:ext cx="7228703" cy="4525963"/>
          </a:xfrm>
        </p:spPr>
        <p:txBody>
          <a:bodyPr rtlCol="0">
            <a:normAutofit fontScale="85000" lnSpcReduction="20000"/>
          </a:bodyPr>
          <a:lstStyle/>
          <a:p>
            <a:pPr eaLnBrk="1" fontAlgn="auto" hangingPunct="1">
              <a:spcAft>
                <a:spcPts val="0"/>
              </a:spcAft>
              <a:defRPr/>
            </a:pPr>
            <a:r>
              <a:rPr lang="en-US" dirty="0"/>
              <a:t>Determination of Hours or Days—Plan to Meet “In-session” Requirements</a:t>
            </a:r>
          </a:p>
          <a:p>
            <a:pPr eaLnBrk="1" fontAlgn="auto" hangingPunct="1">
              <a:spcAft>
                <a:spcPts val="0"/>
              </a:spcAft>
              <a:defRPr/>
            </a:pPr>
            <a:r>
              <a:rPr lang="en-US" dirty="0"/>
              <a:t>Affirmative Action</a:t>
            </a:r>
          </a:p>
          <a:p>
            <a:pPr eaLnBrk="1" fontAlgn="auto" hangingPunct="1">
              <a:spcAft>
                <a:spcPts val="0"/>
              </a:spcAft>
              <a:defRPr/>
            </a:pPr>
            <a:r>
              <a:rPr lang="en-US" dirty="0"/>
              <a:t>Non-Discrimination</a:t>
            </a:r>
          </a:p>
          <a:p>
            <a:pPr eaLnBrk="1" fontAlgn="auto" hangingPunct="1">
              <a:spcAft>
                <a:spcPts val="0"/>
              </a:spcAft>
              <a:defRPr/>
            </a:pPr>
            <a:r>
              <a:rPr lang="en-US" dirty="0"/>
              <a:t>Student Discipline</a:t>
            </a:r>
          </a:p>
          <a:p>
            <a:pPr eaLnBrk="1" fontAlgn="auto" hangingPunct="1">
              <a:spcAft>
                <a:spcPts val="0"/>
              </a:spcAft>
              <a:defRPr/>
            </a:pPr>
            <a:r>
              <a:rPr lang="en-US" dirty="0"/>
              <a:t>Placement, Treatment of Special Education Students</a:t>
            </a:r>
          </a:p>
          <a:p>
            <a:pPr eaLnBrk="1" fontAlgn="auto" hangingPunct="1">
              <a:spcAft>
                <a:spcPts val="0"/>
              </a:spcAft>
              <a:defRPr/>
            </a:pPr>
            <a:r>
              <a:rPr lang="en-US" dirty="0"/>
              <a:t>Teacher Discipline if it Involves Constitutional Issues</a:t>
            </a:r>
          </a:p>
          <a:p>
            <a:pPr eaLnBrk="1" fontAlgn="auto" hangingPunct="1">
              <a:spcAft>
                <a:spcPts val="0"/>
              </a:spcAft>
              <a:defRPr/>
            </a:pPr>
            <a:r>
              <a:rPr lang="en-US" dirty="0"/>
              <a:t>Educational Programs Mandated by Federal Programs</a:t>
            </a:r>
          </a:p>
        </p:txBody>
      </p:sp>
      <p:pic>
        <p:nvPicPr>
          <p:cNvPr id="33796" name="Picture 5" descr="C:\Documents and Settings\Lori\Local Settings\Temporary Internet Files\Content.IE5\6JYZ7AZC\MC900217312[1].wmf">
            <a:extLst>
              <a:ext uri="{FF2B5EF4-FFF2-40B4-BE49-F238E27FC236}">
                <a16:creationId xmlns:a16="http://schemas.microsoft.com/office/drawing/2014/main" xmlns="" id="{61DE83EF-AE41-426B-89AD-E4455BE35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357" y="3634581"/>
            <a:ext cx="2922587" cy="199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xmlns="" id="{3AF49D73-A4D1-4C59-87FC-AC43153A0B91}"/>
              </a:ext>
            </a:extLst>
          </p:cNvPr>
          <p:cNvSpPr>
            <a:spLocks noGrp="1"/>
          </p:cNvSpPr>
          <p:nvPr>
            <p:ph type="sldNum" sz="quarter" idx="12"/>
          </p:nvPr>
        </p:nvSpPr>
        <p:spPr/>
        <p:txBody>
          <a:bodyPr/>
          <a:lstStyle/>
          <a:p>
            <a:pPr>
              <a:defRPr/>
            </a:pPr>
            <a:fld id="{83684F7F-D765-49E1-A03C-35E541488D61}" type="slidenum">
              <a:rPr lang="en-US" smtClean="0"/>
              <a:pPr>
                <a:defRPr/>
              </a:pPr>
              <a:t>29</a:t>
            </a:fld>
            <a:endParaRPr lang="en-US"/>
          </a:p>
        </p:txBody>
      </p:sp>
    </p:spTree>
    <p:extLst>
      <p:ext uri="{BB962C8B-B14F-4D97-AF65-F5344CB8AC3E}">
        <p14:creationId xmlns:p14="http://schemas.microsoft.com/office/powerpoint/2010/main" val="166575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29B9E2-94DD-4488-8D3A-1E1D91AD492D}"/>
              </a:ext>
            </a:extLst>
          </p:cNvPr>
          <p:cNvSpPr>
            <a:spLocks noGrp="1"/>
          </p:cNvSpPr>
          <p:nvPr>
            <p:ph type="title"/>
          </p:nvPr>
        </p:nvSpPr>
        <p:spPr/>
        <p:txBody>
          <a:bodyPr/>
          <a:lstStyle/>
          <a:p>
            <a:r>
              <a:rPr lang="en-US" dirty="0"/>
              <a:t>What We’ll Cover</a:t>
            </a:r>
          </a:p>
        </p:txBody>
      </p:sp>
      <p:sp>
        <p:nvSpPr>
          <p:cNvPr id="3" name="Content Placeholder 2">
            <a:extLst>
              <a:ext uri="{FF2B5EF4-FFF2-40B4-BE49-F238E27FC236}">
                <a16:creationId xmlns:a16="http://schemas.microsoft.com/office/drawing/2014/main" xmlns="" id="{E0036746-DF9D-4C8A-B326-4E5ADD0AF406}"/>
              </a:ext>
            </a:extLst>
          </p:cNvPr>
          <p:cNvSpPr>
            <a:spLocks noGrp="1"/>
          </p:cNvSpPr>
          <p:nvPr>
            <p:ph idx="1"/>
          </p:nvPr>
        </p:nvSpPr>
        <p:spPr/>
        <p:txBody>
          <a:bodyPr/>
          <a:lstStyle/>
          <a:p>
            <a:r>
              <a:rPr lang="en-US" sz="3600" dirty="0"/>
              <a:t>Negotiation Basics</a:t>
            </a:r>
          </a:p>
          <a:p>
            <a:endParaRPr lang="en-US" dirty="0"/>
          </a:p>
          <a:p>
            <a:r>
              <a:rPr lang="en-US" sz="3600" dirty="0"/>
              <a:t>Common positions and best responses</a:t>
            </a:r>
          </a:p>
          <a:p>
            <a:endParaRPr lang="en-US" dirty="0"/>
          </a:p>
          <a:p>
            <a:r>
              <a:rPr lang="en-US" sz="3600" dirty="0"/>
              <a:t>Prohibited Practices and how to avoid them</a:t>
            </a:r>
          </a:p>
        </p:txBody>
      </p:sp>
      <p:sp>
        <p:nvSpPr>
          <p:cNvPr id="4" name="Slide Number Placeholder 3">
            <a:extLst>
              <a:ext uri="{FF2B5EF4-FFF2-40B4-BE49-F238E27FC236}">
                <a16:creationId xmlns:a16="http://schemas.microsoft.com/office/drawing/2014/main" xmlns="" id="{36C2594C-54DB-4D18-9827-96A7C0DCE83E}"/>
              </a:ext>
            </a:extLst>
          </p:cNvPr>
          <p:cNvSpPr>
            <a:spLocks noGrp="1"/>
          </p:cNvSpPr>
          <p:nvPr>
            <p:ph type="sldNum" sz="quarter" idx="12"/>
          </p:nvPr>
        </p:nvSpPr>
        <p:spPr/>
        <p:txBody>
          <a:bodyPr/>
          <a:lstStyle/>
          <a:p>
            <a:pPr>
              <a:defRPr/>
            </a:pPr>
            <a:fld id="{83684F7F-D765-49E1-A03C-35E541488D61}" type="slidenum">
              <a:rPr lang="en-US" smtClean="0"/>
              <a:pPr>
                <a:defRPr/>
              </a:pPr>
              <a:t>3</a:t>
            </a:fld>
            <a:endParaRPr lang="en-US"/>
          </a:p>
        </p:txBody>
      </p:sp>
    </p:spTree>
    <p:extLst>
      <p:ext uri="{BB962C8B-B14F-4D97-AF65-F5344CB8AC3E}">
        <p14:creationId xmlns:p14="http://schemas.microsoft.com/office/powerpoint/2010/main" val="2583053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1683742-C3E5-45D4-9EAF-0A6B2D8C06D9}"/>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15927C28-6536-46A9-8E59-5223412D8683}"/>
              </a:ext>
            </a:extLst>
          </p:cNvPr>
          <p:cNvSpPr>
            <a:spLocks noGrp="1"/>
          </p:cNvSpPr>
          <p:nvPr>
            <p:ph idx="1"/>
          </p:nvPr>
        </p:nvSpPr>
        <p:spPr>
          <a:xfrm>
            <a:off x="4114800" y="1600200"/>
            <a:ext cx="4572000" cy="4525963"/>
          </a:xfrm>
        </p:spPr>
        <p:txBody>
          <a:bodyPr/>
          <a:lstStyle/>
          <a:p>
            <a:pPr marL="114300" indent="0" algn="ctr" eaLnBrk="1" hangingPunct="1">
              <a:buFont typeface="Arial" charset="0"/>
              <a:buNone/>
              <a:defRPr/>
            </a:pPr>
            <a:r>
              <a:rPr lang="en-US" sz="4800" b="1" dirty="0">
                <a:solidFill>
                  <a:schemeClr val="tx1"/>
                </a:solidFill>
                <a:effectLst>
                  <a:outerShdw blurRad="38100" dist="38100" dir="2700000" algn="tl">
                    <a:srgbClr val="000000">
                      <a:alpha val="43137"/>
                    </a:srgbClr>
                  </a:outerShdw>
                </a:effectLst>
              </a:rPr>
              <a:t>What happens if we can’t reach an agreement?</a:t>
            </a:r>
          </a:p>
        </p:txBody>
      </p:sp>
      <p:sp>
        <p:nvSpPr>
          <p:cNvPr id="4" name="Slide Number Placeholder 3">
            <a:extLst>
              <a:ext uri="{FF2B5EF4-FFF2-40B4-BE49-F238E27FC236}">
                <a16:creationId xmlns:a16="http://schemas.microsoft.com/office/drawing/2014/main" xmlns="" id="{9D7782A2-716E-42F5-BC32-29F8A66CCEBE}"/>
              </a:ext>
            </a:extLst>
          </p:cNvPr>
          <p:cNvSpPr>
            <a:spLocks noGrp="1"/>
          </p:cNvSpPr>
          <p:nvPr>
            <p:ph type="sldNum" sz="quarter" idx="12"/>
          </p:nvPr>
        </p:nvSpPr>
        <p:spPr/>
        <p:txBody>
          <a:bodyPr/>
          <a:lstStyle/>
          <a:p>
            <a:pPr>
              <a:defRPr/>
            </a:pPr>
            <a:fld id="{83684F7F-D765-49E1-A03C-35E541488D61}" type="slidenum">
              <a:rPr lang="en-US" smtClean="0"/>
              <a:pPr>
                <a:defRPr/>
              </a:pPr>
              <a:t>30</a:t>
            </a:fld>
            <a:endParaRPr lang="en-US"/>
          </a:p>
        </p:txBody>
      </p:sp>
      <p:sp>
        <p:nvSpPr>
          <p:cNvPr id="7" name="TextBox 6">
            <a:extLst>
              <a:ext uri="{FF2B5EF4-FFF2-40B4-BE49-F238E27FC236}">
                <a16:creationId xmlns:a16="http://schemas.microsoft.com/office/drawing/2014/main" xmlns="" id="{2E09CCCC-1632-4DC4-B6C9-1C34105FA981}"/>
              </a:ext>
            </a:extLst>
          </p:cNvPr>
          <p:cNvSpPr txBox="1"/>
          <p:nvPr/>
        </p:nvSpPr>
        <p:spPr>
          <a:xfrm>
            <a:off x="990600" y="1752600"/>
            <a:ext cx="2514600" cy="2646878"/>
          </a:xfrm>
          <a:prstGeom prst="rect">
            <a:avLst/>
          </a:prstGeom>
          <a:noFill/>
        </p:spPr>
        <p:txBody>
          <a:bodyPr wrap="square" rtlCol="0">
            <a:spAutoFit/>
          </a:bodyPr>
          <a:lstStyle/>
          <a:p>
            <a:r>
              <a:rPr lang="en-US" sz="16600" dirty="0">
                <a:solidFill>
                  <a:schemeClr val="accent2"/>
                </a:solidFill>
              </a:rPr>
              <a:t>#7</a:t>
            </a:r>
          </a:p>
        </p:txBody>
      </p:sp>
    </p:spTree>
    <p:extLst>
      <p:ext uri="{BB962C8B-B14F-4D97-AF65-F5344CB8AC3E}">
        <p14:creationId xmlns:p14="http://schemas.microsoft.com/office/powerpoint/2010/main" val="1385779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E3423-A0E7-4C5A-9D4F-629E7C2E818C}"/>
              </a:ext>
            </a:extLst>
          </p:cNvPr>
          <p:cNvSpPr>
            <a:spLocks noGrp="1"/>
          </p:cNvSpPr>
          <p:nvPr>
            <p:ph type="title"/>
          </p:nvPr>
        </p:nvSpPr>
        <p:spPr>
          <a:xfrm>
            <a:off x="457200" y="304800"/>
            <a:ext cx="7315200" cy="884238"/>
          </a:xfrm>
        </p:spPr>
        <p:txBody>
          <a:bodyPr>
            <a:noAutofit/>
          </a:bodyPr>
          <a:lstStyle/>
          <a:p>
            <a:pPr eaLnBrk="1" fontAlgn="auto" hangingPunct="1">
              <a:spcAft>
                <a:spcPts val="0"/>
              </a:spcAft>
              <a:defRPr/>
            </a:pPr>
            <a:r>
              <a:rPr lang="en-US" dirty="0"/>
              <a:t>Impasse Procedure</a:t>
            </a:r>
          </a:p>
        </p:txBody>
      </p:sp>
      <p:sp>
        <p:nvSpPr>
          <p:cNvPr id="16387" name="Content Placeholder 2">
            <a:extLst>
              <a:ext uri="{FF2B5EF4-FFF2-40B4-BE49-F238E27FC236}">
                <a16:creationId xmlns:a16="http://schemas.microsoft.com/office/drawing/2014/main" xmlns="" id="{A6683C1D-0C70-4028-A382-522A33248411}"/>
              </a:ext>
            </a:extLst>
          </p:cNvPr>
          <p:cNvSpPr>
            <a:spLocks noGrp="1"/>
          </p:cNvSpPr>
          <p:nvPr>
            <p:ph idx="1"/>
          </p:nvPr>
        </p:nvSpPr>
        <p:spPr>
          <a:xfrm>
            <a:off x="304800" y="1189038"/>
            <a:ext cx="5029200" cy="4525963"/>
          </a:xfrm>
        </p:spPr>
        <p:txBody>
          <a:bodyPr/>
          <a:lstStyle/>
          <a:p>
            <a:pPr eaLnBrk="1" hangingPunct="1">
              <a:buFont typeface="Arial" charset="0"/>
              <a:buChar char="•"/>
              <a:defRPr/>
            </a:pPr>
            <a:r>
              <a:rPr lang="en-US" sz="3000" dirty="0"/>
              <a:t>Either side may file</a:t>
            </a:r>
          </a:p>
          <a:p>
            <a:pPr eaLnBrk="1" hangingPunct="1">
              <a:buFont typeface="Arial" charset="0"/>
              <a:buChar char="•"/>
              <a:defRPr/>
            </a:pPr>
            <a:r>
              <a:rPr lang="en-US" sz="3000" dirty="0"/>
              <a:t>July 31 – statutory impasse</a:t>
            </a:r>
          </a:p>
          <a:p>
            <a:pPr eaLnBrk="1" hangingPunct="1">
              <a:buFont typeface="Arial" charset="0"/>
              <a:buChar char="•"/>
              <a:defRPr/>
            </a:pPr>
            <a:r>
              <a:rPr lang="en-US" sz="3000" dirty="0"/>
              <a:t>Notice of Impasse must be sent to Secretary of Labor</a:t>
            </a:r>
          </a:p>
          <a:p>
            <a:pPr eaLnBrk="1" hangingPunct="1">
              <a:buFont typeface="Arial" charset="0"/>
              <a:buChar char="•"/>
              <a:defRPr/>
            </a:pPr>
            <a:r>
              <a:rPr lang="en-US" sz="3000" dirty="0"/>
              <a:t>Either side may file or may jointly file</a:t>
            </a:r>
          </a:p>
          <a:p>
            <a:pPr eaLnBrk="1" hangingPunct="1">
              <a:buFont typeface="Arial" charset="0"/>
              <a:buChar char="•"/>
              <a:defRPr/>
            </a:pPr>
            <a:r>
              <a:rPr lang="en-US" sz="3000" dirty="0"/>
              <a:t>May ask for extension</a:t>
            </a:r>
          </a:p>
          <a:p>
            <a:pPr eaLnBrk="1" hangingPunct="1">
              <a:buFont typeface="Arial" charset="0"/>
              <a:buChar char="•"/>
              <a:defRPr/>
            </a:pPr>
            <a:endParaRPr lang="en-US" dirty="0"/>
          </a:p>
        </p:txBody>
      </p:sp>
      <p:pic>
        <p:nvPicPr>
          <p:cNvPr id="35844" name="Picture 8" descr="C:\Documents and Settings\Lori\Local Settings\Temporary Internet Files\Content.IE5\ZO80O0ZL\MC900157019[1].wmf">
            <a:extLst>
              <a:ext uri="{FF2B5EF4-FFF2-40B4-BE49-F238E27FC236}">
                <a16:creationId xmlns:a16="http://schemas.microsoft.com/office/drawing/2014/main" xmlns="" id="{5CB5AB5A-391C-4755-A8AF-520CDEAB9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0"/>
            <a:ext cx="35052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7A7A67B3-EF7C-4427-9745-51F10AA5C932}"/>
              </a:ext>
            </a:extLst>
          </p:cNvPr>
          <p:cNvSpPr>
            <a:spLocks noGrp="1"/>
          </p:cNvSpPr>
          <p:nvPr>
            <p:ph type="sldNum" sz="quarter" idx="12"/>
          </p:nvPr>
        </p:nvSpPr>
        <p:spPr/>
        <p:txBody>
          <a:bodyPr/>
          <a:lstStyle/>
          <a:p>
            <a:pPr>
              <a:defRPr/>
            </a:pPr>
            <a:fld id="{83684F7F-D765-49E1-A03C-35E541488D61}" type="slidenum">
              <a:rPr lang="en-US" smtClean="0"/>
              <a:pPr>
                <a:defRPr/>
              </a:pPr>
              <a:t>31</a:t>
            </a:fld>
            <a:endParaRPr lang="en-US"/>
          </a:p>
        </p:txBody>
      </p:sp>
    </p:spTree>
    <p:extLst>
      <p:ext uri="{BB962C8B-B14F-4D97-AF65-F5344CB8AC3E}">
        <p14:creationId xmlns:p14="http://schemas.microsoft.com/office/powerpoint/2010/main" val="217030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1A035-DCFA-46AC-B661-A7AD2D951003}"/>
              </a:ext>
            </a:extLst>
          </p:cNvPr>
          <p:cNvSpPr>
            <a:spLocks noGrp="1"/>
          </p:cNvSpPr>
          <p:nvPr>
            <p:ph type="title"/>
          </p:nvPr>
        </p:nvSpPr>
        <p:spPr>
          <a:xfrm>
            <a:off x="446903" y="228600"/>
            <a:ext cx="7259595" cy="1066800"/>
          </a:xfrm>
        </p:spPr>
        <p:txBody>
          <a:bodyPr>
            <a:noAutofit/>
          </a:bodyPr>
          <a:lstStyle/>
          <a:p>
            <a:pPr eaLnBrk="1" fontAlgn="auto" hangingPunct="1">
              <a:spcAft>
                <a:spcPts val="0"/>
              </a:spcAft>
              <a:defRPr/>
            </a:pPr>
            <a:r>
              <a:rPr lang="en-US" dirty="0"/>
              <a:t>Impasse Procedure</a:t>
            </a:r>
          </a:p>
        </p:txBody>
      </p:sp>
      <p:sp>
        <p:nvSpPr>
          <p:cNvPr id="36867" name="Content Placeholder 2">
            <a:extLst>
              <a:ext uri="{FF2B5EF4-FFF2-40B4-BE49-F238E27FC236}">
                <a16:creationId xmlns:a16="http://schemas.microsoft.com/office/drawing/2014/main" xmlns="" id="{7353EEB9-353C-4986-95C1-E34863E8BF9E}"/>
              </a:ext>
            </a:extLst>
          </p:cNvPr>
          <p:cNvSpPr>
            <a:spLocks noGrp="1"/>
          </p:cNvSpPr>
          <p:nvPr>
            <p:ph idx="1"/>
          </p:nvPr>
        </p:nvSpPr>
        <p:spPr>
          <a:xfrm>
            <a:off x="3511242" y="1219200"/>
            <a:ext cx="5327957" cy="4525963"/>
          </a:xfrm>
        </p:spPr>
        <p:txBody>
          <a:bodyPr/>
          <a:lstStyle/>
          <a:p>
            <a:pPr eaLnBrk="1" hangingPunct="1"/>
            <a:r>
              <a:rPr lang="en-US" altLang="en-US" sz="2800" dirty="0"/>
              <a:t>Once impasse is declared, the Secretary appoints mediator from Federal Mediation Service</a:t>
            </a:r>
          </a:p>
          <a:p>
            <a:pPr eaLnBrk="1" hangingPunct="1"/>
            <a:r>
              <a:rPr lang="en-US" altLang="en-US" sz="2800" dirty="0"/>
              <a:t>Mediator will contact both sides and schedule a meeting.</a:t>
            </a:r>
          </a:p>
          <a:p>
            <a:pPr lvl="1" eaLnBrk="1" hangingPunct="1"/>
            <a:r>
              <a:rPr lang="en-US" altLang="en-US" sz="2400" dirty="0"/>
              <a:t>Mediation is </a:t>
            </a:r>
            <a:r>
              <a:rPr lang="en-US" altLang="en-US" sz="2400" u="sng" dirty="0"/>
              <a:t>FREE</a:t>
            </a:r>
            <a:endParaRPr lang="en-US" altLang="en-US" sz="2400" dirty="0"/>
          </a:p>
          <a:p>
            <a:pPr lvl="1" eaLnBrk="1" hangingPunct="1"/>
            <a:r>
              <a:rPr lang="en-US" altLang="en-US" sz="2400" dirty="0"/>
              <a:t>No agreement after mediation – proceed to </a:t>
            </a:r>
            <a:r>
              <a:rPr lang="en-US" altLang="en-US" sz="2400" u="sng" dirty="0"/>
              <a:t>Fact Finding</a:t>
            </a:r>
          </a:p>
          <a:p>
            <a:pPr eaLnBrk="1" hangingPunct="1"/>
            <a:endParaRPr lang="en-US" altLang="en-US" dirty="0"/>
          </a:p>
        </p:txBody>
      </p:sp>
      <p:pic>
        <p:nvPicPr>
          <p:cNvPr id="36868" name="Picture 2" descr="C:\Documents and Settings\Lori\Local Settings\Temporary Internet Files\Content.IE5\6JYZ7AZC\MC900056954[1].wmf">
            <a:extLst>
              <a:ext uri="{FF2B5EF4-FFF2-40B4-BE49-F238E27FC236}">
                <a16:creationId xmlns:a16="http://schemas.microsoft.com/office/drawing/2014/main" xmlns="" id="{AA1F69C0-84EB-4888-9235-54F8449B1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3206442"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9F61901B-E9B0-4706-A1E8-8DD05224642C}"/>
              </a:ext>
            </a:extLst>
          </p:cNvPr>
          <p:cNvSpPr>
            <a:spLocks noGrp="1"/>
          </p:cNvSpPr>
          <p:nvPr>
            <p:ph type="sldNum" sz="quarter" idx="12"/>
          </p:nvPr>
        </p:nvSpPr>
        <p:spPr/>
        <p:txBody>
          <a:bodyPr/>
          <a:lstStyle/>
          <a:p>
            <a:pPr>
              <a:defRPr/>
            </a:pPr>
            <a:fld id="{83684F7F-D765-49E1-A03C-35E541488D61}" type="slidenum">
              <a:rPr lang="en-US" smtClean="0"/>
              <a:pPr>
                <a:defRPr/>
              </a:pPr>
              <a:t>32</a:t>
            </a:fld>
            <a:endParaRPr lang="en-US"/>
          </a:p>
        </p:txBody>
      </p:sp>
    </p:spTree>
    <p:extLst>
      <p:ext uri="{BB962C8B-B14F-4D97-AF65-F5344CB8AC3E}">
        <p14:creationId xmlns:p14="http://schemas.microsoft.com/office/powerpoint/2010/main" val="3201754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72652AB-67CE-4781-90AF-546227D2E7B8}"/>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BC536A84-9C5A-4A46-8CEF-2D070EE6467E}"/>
              </a:ext>
            </a:extLst>
          </p:cNvPr>
          <p:cNvSpPr>
            <a:spLocks noGrp="1"/>
          </p:cNvSpPr>
          <p:nvPr>
            <p:ph idx="1"/>
          </p:nvPr>
        </p:nvSpPr>
        <p:spPr>
          <a:xfrm>
            <a:off x="3886200" y="1600200"/>
            <a:ext cx="4800600" cy="4525963"/>
          </a:xfrm>
        </p:spPr>
        <p:txBody>
          <a:bodyPr/>
          <a:lstStyle/>
          <a:p>
            <a:pPr marL="114300" indent="0" algn="ctr" eaLnBrk="1" hangingPunct="1">
              <a:buFont typeface="Arial" charset="0"/>
              <a:buNone/>
              <a:defRPr/>
            </a:pPr>
            <a:r>
              <a:rPr lang="en-US" sz="4800" b="1" dirty="0">
                <a:solidFill>
                  <a:schemeClr val="tx1"/>
                </a:solidFill>
                <a:effectLst>
                  <a:outerShdw blurRad="38100" dist="38100" dir="2700000" algn="tl">
                    <a:srgbClr val="000000">
                      <a:alpha val="43137"/>
                    </a:srgbClr>
                  </a:outerShdw>
                </a:effectLst>
              </a:rPr>
              <a:t>Mediation didn’t work.  What happens now?</a:t>
            </a:r>
          </a:p>
        </p:txBody>
      </p:sp>
      <p:sp>
        <p:nvSpPr>
          <p:cNvPr id="4" name="Slide Number Placeholder 3">
            <a:extLst>
              <a:ext uri="{FF2B5EF4-FFF2-40B4-BE49-F238E27FC236}">
                <a16:creationId xmlns:a16="http://schemas.microsoft.com/office/drawing/2014/main" xmlns="" id="{F64B9B41-3227-47F6-ADC0-417FE12E889F}"/>
              </a:ext>
            </a:extLst>
          </p:cNvPr>
          <p:cNvSpPr>
            <a:spLocks noGrp="1"/>
          </p:cNvSpPr>
          <p:nvPr>
            <p:ph type="sldNum" sz="quarter" idx="12"/>
          </p:nvPr>
        </p:nvSpPr>
        <p:spPr/>
        <p:txBody>
          <a:bodyPr/>
          <a:lstStyle/>
          <a:p>
            <a:pPr>
              <a:defRPr/>
            </a:pPr>
            <a:fld id="{83684F7F-D765-49E1-A03C-35E541488D61}" type="slidenum">
              <a:rPr lang="en-US" smtClean="0"/>
              <a:pPr>
                <a:defRPr/>
              </a:pPr>
              <a:t>33</a:t>
            </a:fld>
            <a:endParaRPr lang="en-US"/>
          </a:p>
        </p:txBody>
      </p:sp>
      <p:sp>
        <p:nvSpPr>
          <p:cNvPr id="7" name="TextBox 6">
            <a:extLst>
              <a:ext uri="{FF2B5EF4-FFF2-40B4-BE49-F238E27FC236}">
                <a16:creationId xmlns:a16="http://schemas.microsoft.com/office/drawing/2014/main" xmlns="" id="{6EB74B1D-218E-4E14-8E09-3888A1534F3B}"/>
              </a:ext>
            </a:extLst>
          </p:cNvPr>
          <p:cNvSpPr txBox="1"/>
          <p:nvPr/>
        </p:nvSpPr>
        <p:spPr>
          <a:xfrm>
            <a:off x="990600" y="1600200"/>
            <a:ext cx="2514600" cy="2646878"/>
          </a:xfrm>
          <a:prstGeom prst="rect">
            <a:avLst/>
          </a:prstGeom>
          <a:noFill/>
        </p:spPr>
        <p:txBody>
          <a:bodyPr wrap="square" rtlCol="0">
            <a:spAutoFit/>
          </a:bodyPr>
          <a:lstStyle/>
          <a:p>
            <a:r>
              <a:rPr lang="en-US" sz="16600" dirty="0">
                <a:solidFill>
                  <a:schemeClr val="accent2"/>
                </a:solidFill>
              </a:rPr>
              <a:t>#8</a:t>
            </a:r>
          </a:p>
        </p:txBody>
      </p:sp>
    </p:spTree>
    <p:extLst>
      <p:ext uri="{BB962C8B-B14F-4D97-AF65-F5344CB8AC3E}">
        <p14:creationId xmlns:p14="http://schemas.microsoft.com/office/powerpoint/2010/main" val="1215659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50D2E42-7FD1-4A2B-86D3-B8C69391C4F4}"/>
              </a:ext>
            </a:extLst>
          </p:cNvPr>
          <p:cNvSpPr>
            <a:spLocks noGrp="1"/>
          </p:cNvSpPr>
          <p:nvPr>
            <p:ph type="title"/>
          </p:nvPr>
        </p:nvSpPr>
        <p:spPr>
          <a:xfrm>
            <a:off x="533400" y="198437"/>
            <a:ext cx="7315200" cy="808038"/>
          </a:xfrm>
        </p:spPr>
        <p:txBody>
          <a:bodyPr/>
          <a:lstStyle/>
          <a:p>
            <a:pPr eaLnBrk="1" hangingPunct="1">
              <a:defRPr/>
            </a:pPr>
            <a:r>
              <a:rPr lang="en-US" dirty="0"/>
              <a:t>Fact Finding</a:t>
            </a:r>
          </a:p>
        </p:txBody>
      </p:sp>
      <p:sp>
        <p:nvSpPr>
          <p:cNvPr id="38915" name="Content Placeholder 5">
            <a:extLst>
              <a:ext uri="{FF2B5EF4-FFF2-40B4-BE49-F238E27FC236}">
                <a16:creationId xmlns:a16="http://schemas.microsoft.com/office/drawing/2014/main" xmlns="" id="{0BBDB1EA-0B05-4F45-ACBA-3DE4078EB6E5}"/>
              </a:ext>
            </a:extLst>
          </p:cNvPr>
          <p:cNvSpPr>
            <a:spLocks noGrp="1"/>
          </p:cNvSpPr>
          <p:nvPr>
            <p:ph idx="1"/>
          </p:nvPr>
        </p:nvSpPr>
        <p:spPr>
          <a:xfrm>
            <a:off x="228600" y="1219200"/>
            <a:ext cx="6248400" cy="4525963"/>
          </a:xfrm>
        </p:spPr>
        <p:txBody>
          <a:bodyPr/>
          <a:lstStyle/>
          <a:p>
            <a:pPr eaLnBrk="1" hangingPunct="1"/>
            <a:r>
              <a:rPr lang="en-US" altLang="en-US" sz="2700" dirty="0"/>
              <a:t>Formal procedure following mediation</a:t>
            </a:r>
          </a:p>
          <a:p>
            <a:pPr eaLnBrk="1" hangingPunct="1"/>
            <a:r>
              <a:rPr lang="en-US" altLang="en-US" sz="2700" dirty="0"/>
              <a:t>Evidence is presented at a hearing</a:t>
            </a:r>
          </a:p>
          <a:p>
            <a:pPr eaLnBrk="1" hangingPunct="1"/>
            <a:r>
              <a:rPr lang="en-US" altLang="en-US" sz="2700" dirty="0"/>
              <a:t>Fact finder will make specific findings of fact and recommendations for resolution of each impasse item.</a:t>
            </a:r>
          </a:p>
          <a:p>
            <a:pPr eaLnBrk="1" hangingPunct="1"/>
            <a:r>
              <a:rPr lang="en-US" altLang="en-US" sz="2700" dirty="0"/>
              <a:t>Recommendation of the fact finder is not binding on either the board of education or the teachers’ association.</a:t>
            </a:r>
          </a:p>
        </p:txBody>
      </p:sp>
      <p:pic>
        <p:nvPicPr>
          <p:cNvPr id="38916" name="Picture 2" descr="C:\Documents and Settings\Lori\Local Settings\Temporary Internet Files\Content.IE5\ZO80O0ZL\MC900287183[1].wmf">
            <a:extLst>
              <a:ext uri="{FF2B5EF4-FFF2-40B4-BE49-F238E27FC236}">
                <a16:creationId xmlns:a16="http://schemas.microsoft.com/office/drawing/2014/main" xmlns="" id="{F8BF3E48-B99C-4F4F-ADDF-F8389A4CB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482181"/>
            <a:ext cx="2527562" cy="19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xmlns="" id="{D4DE8D06-0B7D-4AA5-92D0-08FB37560459}"/>
              </a:ext>
            </a:extLst>
          </p:cNvPr>
          <p:cNvSpPr>
            <a:spLocks noGrp="1"/>
          </p:cNvSpPr>
          <p:nvPr>
            <p:ph type="sldNum" sz="quarter" idx="12"/>
          </p:nvPr>
        </p:nvSpPr>
        <p:spPr/>
        <p:txBody>
          <a:bodyPr/>
          <a:lstStyle/>
          <a:p>
            <a:pPr>
              <a:defRPr/>
            </a:pPr>
            <a:fld id="{83684F7F-D765-49E1-A03C-35E541488D61}" type="slidenum">
              <a:rPr lang="en-US" smtClean="0"/>
              <a:pPr>
                <a:defRPr/>
              </a:pPr>
              <a:t>34</a:t>
            </a:fld>
            <a:endParaRPr lang="en-US"/>
          </a:p>
        </p:txBody>
      </p:sp>
    </p:spTree>
    <p:extLst>
      <p:ext uri="{BB962C8B-B14F-4D97-AF65-F5344CB8AC3E}">
        <p14:creationId xmlns:p14="http://schemas.microsoft.com/office/powerpoint/2010/main" val="1561288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B79C08-990C-4EB1-834C-FBEDA5A91B9F}"/>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3174DE66-C287-421D-AB72-7B1F2B5CEA4B}"/>
              </a:ext>
            </a:extLst>
          </p:cNvPr>
          <p:cNvSpPr>
            <a:spLocks noGrp="1"/>
          </p:cNvSpPr>
          <p:nvPr>
            <p:ph idx="1"/>
          </p:nvPr>
        </p:nvSpPr>
        <p:spPr>
          <a:xfrm>
            <a:off x="3505200" y="914400"/>
            <a:ext cx="5181600" cy="4525963"/>
          </a:xfrm>
        </p:spPr>
        <p:txBody>
          <a:bodyPr/>
          <a:lstStyle/>
          <a:p>
            <a:pPr marL="114300" indent="0" algn="ctr" eaLnBrk="1" hangingPunct="1">
              <a:buFont typeface="Arial" charset="0"/>
              <a:buNone/>
              <a:defRPr/>
            </a:pPr>
            <a:r>
              <a:rPr lang="en-US" sz="4600" b="1" dirty="0">
                <a:solidFill>
                  <a:schemeClr val="tx1"/>
                </a:solidFill>
                <a:effectLst>
                  <a:outerShdw blurRad="38100" dist="38100" dir="2700000" algn="tl">
                    <a:srgbClr val="000000">
                      <a:alpha val="43137"/>
                    </a:srgbClr>
                  </a:outerShdw>
                </a:effectLst>
              </a:rPr>
              <a:t>We have the fact finder’s decision, but still no agreement.  Where do we go from here?</a:t>
            </a:r>
          </a:p>
        </p:txBody>
      </p:sp>
      <p:sp>
        <p:nvSpPr>
          <p:cNvPr id="4" name="Slide Number Placeholder 3">
            <a:extLst>
              <a:ext uri="{FF2B5EF4-FFF2-40B4-BE49-F238E27FC236}">
                <a16:creationId xmlns:a16="http://schemas.microsoft.com/office/drawing/2014/main" xmlns="" id="{E144A539-363A-46E9-B434-A5B166B64E99}"/>
              </a:ext>
            </a:extLst>
          </p:cNvPr>
          <p:cNvSpPr>
            <a:spLocks noGrp="1"/>
          </p:cNvSpPr>
          <p:nvPr>
            <p:ph type="sldNum" sz="quarter" idx="12"/>
          </p:nvPr>
        </p:nvSpPr>
        <p:spPr/>
        <p:txBody>
          <a:bodyPr/>
          <a:lstStyle/>
          <a:p>
            <a:pPr>
              <a:defRPr/>
            </a:pPr>
            <a:fld id="{83684F7F-D765-49E1-A03C-35E541488D61}" type="slidenum">
              <a:rPr lang="en-US" smtClean="0"/>
              <a:pPr>
                <a:defRPr/>
              </a:pPr>
              <a:t>35</a:t>
            </a:fld>
            <a:endParaRPr lang="en-US"/>
          </a:p>
        </p:txBody>
      </p:sp>
      <p:sp>
        <p:nvSpPr>
          <p:cNvPr id="8" name="TextBox 7">
            <a:extLst>
              <a:ext uri="{FF2B5EF4-FFF2-40B4-BE49-F238E27FC236}">
                <a16:creationId xmlns:a16="http://schemas.microsoft.com/office/drawing/2014/main" xmlns="" id="{C095C15B-2BFF-47E1-97B5-2DD307789608}"/>
              </a:ext>
            </a:extLst>
          </p:cNvPr>
          <p:cNvSpPr txBox="1"/>
          <p:nvPr/>
        </p:nvSpPr>
        <p:spPr>
          <a:xfrm>
            <a:off x="762000" y="1752600"/>
            <a:ext cx="2514600" cy="2646878"/>
          </a:xfrm>
          <a:prstGeom prst="rect">
            <a:avLst/>
          </a:prstGeom>
          <a:noFill/>
        </p:spPr>
        <p:txBody>
          <a:bodyPr wrap="square" rtlCol="0">
            <a:spAutoFit/>
          </a:bodyPr>
          <a:lstStyle/>
          <a:p>
            <a:r>
              <a:rPr lang="en-US" sz="16600" dirty="0">
                <a:solidFill>
                  <a:schemeClr val="accent2"/>
                </a:solidFill>
              </a:rPr>
              <a:t>#9</a:t>
            </a:r>
          </a:p>
        </p:txBody>
      </p:sp>
    </p:spTree>
    <p:extLst>
      <p:ext uri="{BB962C8B-B14F-4D97-AF65-F5344CB8AC3E}">
        <p14:creationId xmlns:p14="http://schemas.microsoft.com/office/powerpoint/2010/main" val="2685916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D93C1-5EBE-44D1-8718-C40A5DD6F46E}"/>
              </a:ext>
            </a:extLst>
          </p:cNvPr>
          <p:cNvSpPr>
            <a:spLocks noGrp="1"/>
          </p:cNvSpPr>
          <p:nvPr>
            <p:ph type="title"/>
          </p:nvPr>
        </p:nvSpPr>
        <p:spPr>
          <a:xfrm>
            <a:off x="381000" y="593222"/>
            <a:ext cx="7696200" cy="1143000"/>
          </a:xfrm>
        </p:spPr>
        <p:txBody>
          <a:bodyPr>
            <a:noAutofit/>
          </a:bodyPr>
          <a:lstStyle/>
          <a:p>
            <a:pPr eaLnBrk="1" fontAlgn="auto" hangingPunct="1">
              <a:spcAft>
                <a:spcPts val="0"/>
              </a:spcAft>
              <a:defRPr/>
            </a:pPr>
            <a:r>
              <a:rPr lang="en-US" dirty="0"/>
              <a:t>Unilateral Contracts</a:t>
            </a:r>
            <a:br>
              <a:rPr lang="en-US" dirty="0"/>
            </a:br>
            <a:r>
              <a:rPr lang="en-US" dirty="0"/>
              <a:t>Opportunities, Opportunities, Opportunities</a:t>
            </a:r>
          </a:p>
        </p:txBody>
      </p:sp>
      <p:sp>
        <p:nvSpPr>
          <p:cNvPr id="40963" name="Content Placeholder 2">
            <a:extLst>
              <a:ext uri="{FF2B5EF4-FFF2-40B4-BE49-F238E27FC236}">
                <a16:creationId xmlns:a16="http://schemas.microsoft.com/office/drawing/2014/main" xmlns="" id="{CEA56588-C66A-49EE-952A-8A3EB4059E85}"/>
              </a:ext>
            </a:extLst>
          </p:cNvPr>
          <p:cNvSpPr>
            <a:spLocks noGrp="1"/>
          </p:cNvSpPr>
          <p:nvPr>
            <p:ph idx="1"/>
          </p:nvPr>
        </p:nvSpPr>
        <p:spPr>
          <a:xfrm>
            <a:off x="381000" y="2286000"/>
            <a:ext cx="5943600" cy="3886200"/>
          </a:xfrm>
        </p:spPr>
        <p:txBody>
          <a:bodyPr/>
          <a:lstStyle/>
          <a:p>
            <a:pPr eaLnBrk="1" hangingPunct="1"/>
            <a:r>
              <a:rPr lang="en-US" altLang="en-US" sz="2700" dirty="0"/>
              <a:t>Board may issue a unilateral contract</a:t>
            </a:r>
          </a:p>
          <a:p>
            <a:pPr eaLnBrk="1" hangingPunct="1"/>
            <a:r>
              <a:rPr lang="en-US" altLang="en-US" sz="2700" dirty="0"/>
              <a:t>Not limited by items in notice letter; just can’t increase salary offer</a:t>
            </a:r>
          </a:p>
          <a:p>
            <a:pPr eaLnBrk="1" hangingPunct="1"/>
            <a:r>
              <a:rPr lang="en-US" altLang="en-US" sz="2700" dirty="0"/>
              <a:t>Teachers can accept, resign or continue under continuing contract</a:t>
            </a:r>
          </a:p>
          <a:p>
            <a:pPr eaLnBrk="1" hangingPunct="1"/>
            <a:r>
              <a:rPr lang="en-US" altLang="en-US" sz="2700" dirty="0"/>
              <a:t>May not issue until negotiations process complete</a:t>
            </a:r>
          </a:p>
          <a:p>
            <a:pPr eaLnBrk="1" hangingPunct="1"/>
            <a:endParaRPr lang="en-US" altLang="en-US" sz="2800" dirty="0"/>
          </a:p>
        </p:txBody>
      </p:sp>
      <p:pic>
        <p:nvPicPr>
          <p:cNvPr id="11268" name="Picture 4" descr="C:\Documents and Settings\Lori\Local Settings\Temporary Internet Files\Content.IE5\7WVWYL2R\MC900310998[1].wmf">
            <a:extLst>
              <a:ext uri="{FF2B5EF4-FFF2-40B4-BE49-F238E27FC236}">
                <a16:creationId xmlns:a16="http://schemas.microsoft.com/office/drawing/2014/main" xmlns="" id="{947018CA-54EC-4E4D-8597-5C81B05C4C4E}"/>
              </a:ext>
            </a:extLst>
          </p:cNvPr>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0800" y="2133600"/>
            <a:ext cx="2459431" cy="342799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99D73E38-5041-4B5C-BD1D-47B8F09D4870}"/>
              </a:ext>
            </a:extLst>
          </p:cNvPr>
          <p:cNvSpPr>
            <a:spLocks noGrp="1"/>
          </p:cNvSpPr>
          <p:nvPr>
            <p:ph type="sldNum" sz="quarter" idx="12"/>
          </p:nvPr>
        </p:nvSpPr>
        <p:spPr/>
        <p:txBody>
          <a:bodyPr/>
          <a:lstStyle/>
          <a:p>
            <a:pPr>
              <a:defRPr/>
            </a:pPr>
            <a:fld id="{83684F7F-D765-49E1-A03C-35E541488D61}" type="slidenum">
              <a:rPr lang="en-US" smtClean="0"/>
              <a:pPr>
                <a:defRPr/>
              </a:pPr>
              <a:t>36</a:t>
            </a:fld>
            <a:endParaRPr lang="en-US"/>
          </a:p>
        </p:txBody>
      </p:sp>
    </p:spTree>
    <p:extLst>
      <p:ext uri="{BB962C8B-B14F-4D97-AF65-F5344CB8AC3E}">
        <p14:creationId xmlns:p14="http://schemas.microsoft.com/office/powerpoint/2010/main" val="3122657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B79C08-990C-4EB1-834C-FBEDA5A91B9F}"/>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3174DE66-C287-421D-AB72-7B1F2B5CEA4B}"/>
              </a:ext>
            </a:extLst>
          </p:cNvPr>
          <p:cNvSpPr>
            <a:spLocks noGrp="1"/>
          </p:cNvSpPr>
          <p:nvPr>
            <p:ph idx="1"/>
          </p:nvPr>
        </p:nvSpPr>
        <p:spPr>
          <a:xfrm>
            <a:off x="3810000" y="1295400"/>
            <a:ext cx="4800600" cy="4525963"/>
          </a:xfrm>
        </p:spPr>
        <p:txBody>
          <a:bodyPr/>
          <a:lstStyle/>
          <a:p>
            <a:pPr marL="114300" indent="0" algn="ctr" eaLnBrk="1" hangingPunct="1">
              <a:buFont typeface="Arial" charset="0"/>
              <a:buNone/>
              <a:defRPr/>
            </a:pPr>
            <a:r>
              <a:rPr lang="en-US" sz="4800" b="1" dirty="0">
                <a:effectLst>
                  <a:outerShdw blurRad="38100" dist="38100" dir="2700000" algn="tl">
                    <a:srgbClr val="000000">
                      <a:alpha val="43137"/>
                    </a:srgbClr>
                  </a:outerShdw>
                </a:effectLst>
              </a:rPr>
              <a:t>What are the requirements to be on the Negotiation’s Team</a:t>
            </a:r>
            <a:r>
              <a:rPr lang="en-US" sz="4800" b="1" dirty="0">
                <a:solidFill>
                  <a:schemeClr val="tx1"/>
                </a:solidFill>
                <a:effectLst>
                  <a:outerShdw blurRad="38100" dist="38100" dir="2700000" algn="tl">
                    <a:srgbClr val="000000">
                      <a:alpha val="43137"/>
                    </a:srgbClr>
                  </a:outerShdw>
                </a:effectLst>
              </a:rPr>
              <a:t>?</a:t>
            </a:r>
          </a:p>
        </p:txBody>
      </p:sp>
      <p:sp>
        <p:nvSpPr>
          <p:cNvPr id="2" name="Slide Number Placeholder 1">
            <a:extLst>
              <a:ext uri="{FF2B5EF4-FFF2-40B4-BE49-F238E27FC236}">
                <a16:creationId xmlns:a16="http://schemas.microsoft.com/office/drawing/2014/main" xmlns="" id="{C7934C09-1C46-4118-9E3B-40ACD6FBBF65}"/>
              </a:ext>
            </a:extLst>
          </p:cNvPr>
          <p:cNvSpPr>
            <a:spLocks noGrp="1"/>
          </p:cNvSpPr>
          <p:nvPr>
            <p:ph type="sldNum" sz="quarter" idx="12"/>
          </p:nvPr>
        </p:nvSpPr>
        <p:spPr/>
        <p:txBody>
          <a:bodyPr/>
          <a:lstStyle/>
          <a:p>
            <a:pPr>
              <a:defRPr/>
            </a:pPr>
            <a:fld id="{83684F7F-D765-49E1-A03C-35E541488D61}" type="slidenum">
              <a:rPr lang="en-US" smtClean="0"/>
              <a:pPr>
                <a:defRPr/>
              </a:pPr>
              <a:t>37</a:t>
            </a:fld>
            <a:endParaRPr lang="en-US"/>
          </a:p>
        </p:txBody>
      </p:sp>
      <p:sp>
        <p:nvSpPr>
          <p:cNvPr id="8" name="TextBox 7">
            <a:extLst>
              <a:ext uri="{FF2B5EF4-FFF2-40B4-BE49-F238E27FC236}">
                <a16:creationId xmlns:a16="http://schemas.microsoft.com/office/drawing/2014/main" xmlns="" id="{D0C677E6-1190-4C2C-AE9A-239FFB8C34D4}"/>
              </a:ext>
            </a:extLst>
          </p:cNvPr>
          <p:cNvSpPr txBox="1"/>
          <p:nvPr/>
        </p:nvSpPr>
        <p:spPr>
          <a:xfrm>
            <a:off x="457200" y="1600200"/>
            <a:ext cx="3429000" cy="2646878"/>
          </a:xfrm>
          <a:prstGeom prst="rect">
            <a:avLst/>
          </a:prstGeom>
          <a:noFill/>
        </p:spPr>
        <p:txBody>
          <a:bodyPr wrap="square" rtlCol="0">
            <a:spAutoFit/>
          </a:bodyPr>
          <a:lstStyle/>
          <a:p>
            <a:r>
              <a:rPr lang="en-US" sz="16600" dirty="0">
                <a:solidFill>
                  <a:schemeClr val="accent2"/>
                </a:solidFill>
              </a:rPr>
              <a:t>#10</a:t>
            </a:r>
          </a:p>
        </p:txBody>
      </p:sp>
    </p:spTree>
    <p:extLst>
      <p:ext uri="{BB962C8B-B14F-4D97-AF65-F5344CB8AC3E}">
        <p14:creationId xmlns:p14="http://schemas.microsoft.com/office/powerpoint/2010/main" val="2679490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F27726-5D8E-4D0B-A6A4-97D5717DDD60}"/>
              </a:ext>
            </a:extLst>
          </p:cNvPr>
          <p:cNvSpPr>
            <a:spLocks noGrp="1"/>
          </p:cNvSpPr>
          <p:nvPr>
            <p:ph type="title"/>
          </p:nvPr>
        </p:nvSpPr>
        <p:spPr>
          <a:xfrm>
            <a:off x="457200" y="291295"/>
            <a:ext cx="7315200" cy="884238"/>
          </a:xfrm>
        </p:spPr>
        <p:txBody>
          <a:bodyPr/>
          <a:lstStyle/>
          <a:p>
            <a:r>
              <a:rPr lang="en-US" dirty="0"/>
              <a:t>Training Required</a:t>
            </a:r>
          </a:p>
        </p:txBody>
      </p:sp>
      <p:sp>
        <p:nvSpPr>
          <p:cNvPr id="3" name="Content Placeholder 2">
            <a:extLst>
              <a:ext uri="{FF2B5EF4-FFF2-40B4-BE49-F238E27FC236}">
                <a16:creationId xmlns:a16="http://schemas.microsoft.com/office/drawing/2014/main" xmlns="" id="{3ABFB768-6A45-4473-8243-9514B9C05EC3}"/>
              </a:ext>
            </a:extLst>
          </p:cNvPr>
          <p:cNvSpPr>
            <a:spLocks noGrp="1"/>
          </p:cNvSpPr>
          <p:nvPr>
            <p:ph idx="1"/>
          </p:nvPr>
        </p:nvSpPr>
        <p:spPr>
          <a:xfrm>
            <a:off x="292443" y="1295400"/>
            <a:ext cx="6172200" cy="4679094"/>
          </a:xfrm>
        </p:spPr>
        <p:txBody>
          <a:bodyPr/>
          <a:lstStyle/>
          <a:p>
            <a:r>
              <a:rPr lang="en-US" altLang="en-US" sz="2400" dirty="0"/>
              <a:t>Individuals selected to negotiate for both the board and the teachers are required to receive annual training on negotiations.</a:t>
            </a:r>
          </a:p>
          <a:p>
            <a:r>
              <a:rPr lang="en-US" altLang="en-US" sz="2400" dirty="0"/>
              <a:t>The content and format of the training is to be determined by the respective party each team represents in negotiations.</a:t>
            </a:r>
          </a:p>
          <a:p>
            <a:r>
              <a:rPr lang="en-US" altLang="en-US" sz="2400" dirty="0"/>
              <a:t>KASB workshops on negotiations would satisfy this requirement for the board’s team.</a:t>
            </a:r>
          </a:p>
          <a:p>
            <a:pPr lvl="1"/>
            <a:r>
              <a:rPr lang="en-US" sz="2400" dirty="0"/>
              <a:t>Today!  </a:t>
            </a:r>
          </a:p>
          <a:p>
            <a:pPr marL="0" indent="0">
              <a:buNone/>
            </a:pPr>
            <a:endParaRPr lang="en-US" dirty="0"/>
          </a:p>
        </p:txBody>
      </p:sp>
      <p:sp>
        <p:nvSpPr>
          <p:cNvPr id="4" name="Slide Number Placeholder 3">
            <a:extLst>
              <a:ext uri="{FF2B5EF4-FFF2-40B4-BE49-F238E27FC236}">
                <a16:creationId xmlns:a16="http://schemas.microsoft.com/office/drawing/2014/main" xmlns="" id="{80679A2C-F54A-4681-839C-3F0B464A991E}"/>
              </a:ext>
            </a:extLst>
          </p:cNvPr>
          <p:cNvSpPr>
            <a:spLocks noGrp="1"/>
          </p:cNvSpPr>
          <p:nvPr>
            <p:ph type="sldNum" sz="quarter" idx="12"/>
          </p:nvPr>
        </p:nvSpPr>
        <p:spPr/>
        <p:txBody>
          <a:bodyPr/>
          <a:lstStyle/>
          <a:p>
            <a:pPr>
              <a:defRPr/>
            </a:pPr>
            <a:fld id="{83684F7F-D765-49E1-A03C-35E541488D61}" type="slidenum">
              <a:rPr lang="en-US" smtClean="0"/>
              <a:pPr>
                <a:defRPr/>
              </a:pPr>
              <a:t>38</a:t>
            </a:fld>
            <a:endParaRPr lang="en-US"/>
          </a:p>
        </p:txBody>
      </p:sp>
      <p:pic>
        <p:nvPicPr>
          <p:cNvPr id="5" name="Picture 4">
            <a:extLst>
              <a:ext uri="{FF2B5EF4-FFF2-40B4-BE49-F238E27FC236}">
                <a16:creationId xmlns:a16="http://schemas.microsoft.com/office/drawing/2014/main" xmlns="" id="{0E451B0F-D1A2-45C9-9C7C-8CD9307DC08E}"/>
              </a:ext>
            </a:extLst>
          </p:cNvPr>
          <p:cNvPicPr>
            <a:picLocks noChangeAspect="1"/>
          </p:cNvPicPr>
          <p:nvPr/>
        </p:nvPicPr>
        <p:blipFill>
          <a:blip r:embed="rId2"/>
          <a:stretch>
            <a:fillRect/>
          </a:stretch>
        </p:blipFill>
        <p:spPr>
          <a:xfrm>
            <a:off x="6346144" y="2057400"/>
            <a:ext cx="2514600" cy="2514600"/>
          </a:xfrm>
          <a:prstGeom prst="rect">
            <a:avLst/>
          </a:prstGeom>
        </p:spPr>
      </p:pic>
    </p:spTree>
    <p:extLst>
      <p:ext uri="{BB962C8B-B14F-4D97-AF65-F5344CB8AC3E}">
        <p14:creationId xmlns:p14="http://schemas.microsoft.com/office/powerpoint/2010/main" val="244598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02D69-E55F-4970-8E30-D321BE14901E}"/>
              </a:ext>
            </a:extLst>
          </p:cNvPr>
          <p:cNvSpPr>
            <a:spLocks noGrp="1"/>
          </p:cNvSpPr>
          <p:nvPr>
            <p:ph type="title"/>
          </p:nvPr>
        </p:nvSpPr>
        <p:spPr/>
        <p:txBody>
          <a:bodyPr/>
          <a:lstStyle/>
          <a:p>
            <a:r>
              <a:rPr lang="en-US" dirty="0"/>
              <a:t>K.S.A. 72-2228(f) </a:t>
            </a:r>
          </a:p>
        </p:txBody>
      </p:sp>
      <p:sp>
        <p:nvSpPr>
          <p:cNvPr id="3" name="Content Placeholder 2">
            <a:extLst>
              <a:ext uri="{FF2B5EF4-FFF2-40B4-BE49-F238E27FC236}">
                <a16:creationId xmlns:a16="http://schemas.microsoft.com/office/drawing/2014/main" xmlns="" id="{707D7D1C-35BB-4EA5-A12F-CA7B916B04A1}"/>
              </a:ext>
            </a:extLst>
          </p:cNvPr>
          <p:cNvSpPr>
            <a:spLocks noGrp="1"/>
          </p:cNvSpPr>
          <p:nvPr>
            <p:ph idx="1"/>
          </p:nvPr>
        </p:nvSpPr>
        <p:spPr>
          <a:xfrm>
            <a:off x="457200" y="1422915"/>
            <a:ext cx="8229600" cy="4525963"/>
          </a:xfrm>
        </p:spPr>
        <p:txBody>
          <a:bodyPr/>
          <a:lstStyle/>
          <a:p>
            <a:pPr marL="0" indent="0">
              <a:buNone/>
            </a:pPr>
            <a:r>
              <a:rPr lang="en-US" dirty="0"/>
              <a:t>Those individuals selected by the board of education and the professional employees' organization to conduct negotiations pursuant to this act shall complete training on conducting negotiations each year. The content and format of the training for these individuals shall be determined by the respective party each individual represents in negotiations.</a:t>
            </a:r>
          </a:p>
        </p:txBody>
      </p:sp>
      <p:sp>
        <p:nvSpPr>
          <p:cNvPr id="4" name="Slide Number Placeholder 3">
            <a:extLst>
              <a:ext uri="{FF2B5EF4-FFF2-40B4-BE49-F238E27FC236}">
                <a16:creationId xmlns:a16="http://schemas.microsoft.com/office/drawing/2014/main" xmlns="" id="{05A6D61D-B437-4509-AB9D-63B6FFE5D539}"/>
              </a:ext>
            </a:extLst>
          </p:cNvPr>
          <p:cNvSpPr>
            <a:spLocks noGrp="1"/>
          </p:cNvSpPr>
          <p:nvPr>
            <p:ph type="sldNum" sz="quarter" idx="12"/>
          </p:nvPr>
        </p:nvSpPr>
        <p:spPr/>
        <p:txBody>
          <a:bodyPr/>
          <a:lstStyle/>
          <a:p>
            <a:pPr>
              <a:defRPr/>
            </a:pPr>
            <a:fld id="{83684F7F-D765-49E1-A03C-35E541488D61}" type="slidenum">
              <a:rPr lang="en-US" smtClean="0"/>
              <a:pPr>
                <a:defRPr/>
              </a:pPr>
              <a:t>39</a:t>
            </a:fld>
            <a:endParaRPr lang="en-US"/>
          </a:p>
        </p:txBody>
      </p:sp>
    </p:spTree>
    <p:extLst>
      <p:ext uri="{BB962C8B-B14F-4D97-AF65-F5344CB8AC3E}">
        <p14:creationId xmlns:p14="http://schemas.microsoft.com/office/powerpoint/2010/main" val="40935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1B9429-849F-482D-BBB2-D902E0FE846E}"/>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57A7795A-6C92-45A9-859C-CD4B96183006}"/>
              </a:ext>
            </a:extLst>
          </p:cNvPr>
          <p:cNvSpPr>
            <a:spLocks noGrp="1"/>
          </p:cNvSpPr>
          <p:nvPr>
            <p:ph idx="1"/>
          </p:nvPr>
        </p:nvSpPr>
        <p:spPr>
          <a:xfrm>
            <a:off x="228600" y="274638"/>
            <a:ext cx="8229600" cy="4525963"/>
          </a:xfrm>
        </p:spPr>
        <p:txBody>
          <a:bodyPr>
            <a:noAutofit/>
          </a:bodyPr>
          <a:lstStyle/>
          <a:p>
            <a:pPr marL="114300" indent="0" algn="ctr" eaLnBrk="1" hangingPunct="1">
              <a:buFont typeface="Arial" charset="0"/>
              <a:buNone/>
              <a:defRPr/>
            </a:pPr>
            <a:r>
              <a:rPr lang="en-US" sz="4800" cap="all" dirty="0">
                <a:ea typeface="+mj-ea"/>
              </a:rPr>
              <a:t>The Top </a:t>
            </a:r>
            <a:r>
              <a:rPr lang="en-US" sz="4800" b="1" cap="all" dirty="0">
                <a:effectLst>
                  <a:outerShdw blurRad="38100" dist="38100" dir="2700000" algn="tl">
                    <a:srgbClr val="000000">
                      <a:alpha val="43137"/>
                    </a:srgbClr>
                  </a:outerShdw>
                </a:effectLst>
                <a:ea typeface="+mj-ea"/>
              </a:rPr>
              <a:t>10</a:t>
            </a:r>
            <a:r>
              <a:rPr lang="en-US" sz="4800" cap="all" dirty="0">
                <a:ea typeface="+mj-ea"/>
              </a:rPr>
              <a:t> questions you need to ask before entering negotiations</a:t>
            </a:r>
            <a:endParaRPr lang="en-US" sz="4800" dirty="0"/>
          </a:p>
        </p:txBody>
      </p:sp>
      <p:pic>
        <p:nvPicPr>
          <p:cNvPr id="3" name="Picture 2">
            <a:extLst>
              <a:ext uri="{FF2B5EF4-FFF2-40B4-BE49-F238E27FC236}">
                <a16:creationId xmlns:a16="http://schemas.microsoft.com/office/drawing/2014/main" xmlns="" id="{56234AFD-158B-43DC-BC36-C6C53683A478}"/>
              </a:ext>
            </a:extLst>
          </p:cNvPr>
          <p:cNvPicPr>
            <a:picLocks noChangeAspect="1"/>
          </p:cNvPicPr>
          <p:nvPr/>
        </p:nvPicPr>
        <p:blipFill>
          <a:blip r:embed="rId2"/>
          <a:stretch>
            <a:fillRect/>
          </a:stretch>
        </p:blipFill>
        <p:spPr>
          <a:xfrm>
            <a:off x="1752600" y="3353436"/>
            <a:ext cx="5562600" cy="2225040"/>
          </a:xfrm>
          <a:prstGeom prst="rect">
            <a:avLst/>
          </a:prstGeom>
        </p:spPr>
      </p:pic>
      <p:sp>
        <p:nvSpPr>
          <p:cNvPr id="4" name="Slide Number Placeholder 3">
            <a:extLst>
              <a:ext uri="{FF2B5EF4-FFF2-40B4-BE49-F238E27FC236}">
                <a16:creationId xmlns:a16="http://schemas.microsoft.com/office/drawing/2014/main" xmlns="" id="{64CDAD81-68FC-49D3-B782-7A6522BF79B8}"/>
              </a:ext>
            </a:extLst>
          </p:cNvPr>
          <p:cNvSpPr>
            <a:spLocks noGrp="1"/>
          </p:cNvSpPr>
          <p:nvPr>
            <p:ph type="sldNum" sz="quarter" idx="12"/>
          </p:nvPr>
        </p:nvSpPr>
        <p:spPr/>
        <p:txBody>
          <a:bodyPr/>
          <a:lstStyle/>
          <a:p>
            <a:pPr>
              <a:defRPr/>
            </a:pPr>
            <a:fld id="{83684F7F-D765-49E1-A03C-35E541488D61}" type="slidenum">
              <a:rPr lang="en-US" smtClean="0"/>
              <a:pPr>
                <a:defRPr/>
              </a:pPr>
              <a:t>4</a:t>
            </a:fld>
            <a:endParaRPr lang="en-US"/>
          </a:p>
        </p:txBody>
      </p:sp>
    </p:spTree>
    <p:extLst>
      <p:ext uri="{BB962C8B-B14F-4D97-AF65-F5344CB8AC3E}">
        <p14:creationId xmlns:p14="http://schemas.microsoft.com/office/powerpoint/2010/main" val="3121276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xEl>
                                              <p:pRg st="0" end="0"/>
                                            </p:txEl>
                                          </p:spTgt>
                                        </p:tgtEl>
                                      </p:cBhvr>
                                    </p:animEffect>
                                    <p:animScale>
                                      <p:cBhvr>
                                        <p:cTn id="13" dur="250"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D1D475-35FD-448D-A001-274805651F18}"/>
              </a:ext>
            </a:extLst>
          </p:cNvPr>
          <p:cNvSpPr>
            <a:spLocks noGrp="1"/>
          </p:cNvSpPr>
          <p:nvPr>
            <p:ph type="title"/>
          </p:nvPr>
        </p:nvSpPr>
        <p:spPr/>
        <p:txBody>
          <a:bodyPr/>
          <a:lstStyle/>
          <a:p>
            <a:r>
              <a:rPr lang="en-US" dirty="0"/>
              <a:t>Responding to Difficult Arguments and Positions</a:t>
            </a:r>
          </a:p>
        </p:txBody>
      </p:sp>
      <p:sp>
        <p:nvSpPr>
          <p:cNvPr id="3" name="Content Placeholder 2">
            <a:extLst>
              <a:ext uri="{FF2B5EF4-FFF2-40B4-BE49-F238E27FC236}">
                <a16:creationId xmlns:a16="http://schemas.microsoft.com/office/drawing/2014/main" xmlns="" id="{9B1EFE75-8FFF-4575-8449-FD80DABC84AC}"/>
              </a:ext>
            </a:extLst>
          </p:cNvPr>
          <p:cNvSpPr>
            <a:spLocks noGrp="1"/>
          </p:cNvSpPr>
          <p:nvPr>
            <p:ph idx="1"/>
          </p:nvPr>
        </p:nvSpPr>
        <p:spPr/>
        <p:txBody>
          <a:bodyPr/>
          <a:lstStyle/>
          <a:p>
            <a:r>
              <a:rPr lang="en-US" dirty="0"/>
              <a:t>Professional Employees have valid interests and concerns.</a:t>
            </a:r>
          </a:p>
          <a:p>
            <a:r>
              <a:rPr lang="en-US" dirty="0"/>
              <a:t>The board has legitimate interests to protect, as well.</a:t>
            </a:r>
          </a:p>
          <a:p>
            <a:pPr lvl="1"/>
            <a:r>
              <a:rPr lang="en-US" dirty="0"/>
              <a:t>Respect the Employees’ position</a:t>
            </a:r>
          </a:p>
          <a:p>
            <a:pPr lvl="1"/>
            <a:r>
              <a:rPr lang="en-US" dirty="0"/>
              <a:t>Explain the Board’s position and limitations</a:t>
            </a:r>
          </a:p>
          <a:p>
            <a:pPr lvl="1"/>
            <a:r>
              <a:rPr lang="en-US" dirty="0"/>
              <a:t>Be factual, not emotional</a:t>
            </a:r>
          </a:p>
          <a:p>
            <a:endParaRPr lang="en-US" dirty="0"/>
          </a:p>
        </p:txBody>
      </p:sp>
      <p:sp>
        <p:nvSpPr>
          <p:cNvPr id="4" name="Slide Number Placeholder 3">
            <a:extLst>
              <a:ext uri="{FF2B5EF4-FFF2-40B4-BE49-F238E27FC236}">
                <a16:creationId xmlns:a16="http://schemas.microsoft.com/office/drawing/2014/main" xmlns="" id="{98760D28-79B8-432D-B9D4-20D67C24A361}"/>
              </a:ext>
            </a:extLst>
          </p:cNvPr>
          <p:cNvSpPr>
            <a:spLocks noGrp="1"/>
          </p:cNvSpPr>
          <p:nvPr>
            <p:ph type="sldNum" sz="quarter" idx="12"/>
          </p:nvPr>
        </p:nvSpPr>
        <p:spPr/>
        <p:txBody>
          <a:bodyPr/>
          <a:lstStyle/>
          <a:p>
            <a:pPr>
              <a:defRPr/>
            </a:pPr>
            <a:fld id="{83684F7F-D765-49E1-A03C-35E541488D61}" type="slidenum">
              <a:rPr lang="en-US" smtClean="0"/>
              <a:pPr>
                <a:defRPr/>
              </a:pPr>
              <a:t>40</a:t>
            </a:fld>
            <a:endParaRPr lang="en-US"/>
          </a:p>
        </p:txBody>
      </p:sp>
      <p:pic>
        <p:nvPicPr>
          <p:cNvPr id="5" name="Picture 4">
            <a:extLst>
              <a:ext uri="{FF2B5EF4-FFF2-40B4-BE49-F238E27FC236}">
                <a16:creationId xmlns:a16="http://schemas.microsoft.com/office/drawing/2014/main" xmlns="" id="{15F155BD-CE76-4ACE-85ED-7B44FB1E7A33}"/>
              </a:ext>
            </a:extLst>
          </p:cNvPr>
          <p:cNvPicPr>
            <a:picLocks noChangeAspect="1"/>
          </p:cNvPicPr>
          <p:nvPr/>
        </p:nvPicPr>
        <p:blipFill>
          <a:blip r:embed="rId2"/>
          <a:stretch>
            <a:fillRect/>
          </a:stretch>
        </p:blipFill>
        <p:spPr>
          <a:xfrm>
            <a:off x="6172200" y="4916096"/>
            <a:ext cx="2209800" cy="1657350"/>
          </a:xfrm>
          <a:prstGeom prst="rect">
            <a:avLst/>
          </a:prstGeom>
        </p:spPr>
      </p:pic>
    </p:spTree>
    <p:extLst>
      <p:ext uri="{BB962C8B-B14F-4D97-AF65-F5344CB8AC3E}">
        <p14:creationId xmlns:p14="http://schemas.microsoft.com/office/powerpoint/2010/main" val="1608114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7C10B-4318-403E-BBE6-811C23EC5679}"/>
              </a:ext>
            </a:extLst>
          </p:cNvPr>
          <p:cNvSpPr>
            <a:spLocks noGrp="1"/>
          </p:cNvSpPr>
          <p:nvPr>
            <p:ph type="title"/>
          </p:nvPr>
        </p:nvSpPr>
        <p:spPr/>
        <p:txBody>
          <a:bodyPr/>
          <a:lstStyle/>
          <a:p>
            <a:r>
              <a:rPr lang="en-US" dirty="0"/>
              <a:t>Association Position No. 1</a:t>
            </a:r>
          </a:p>
        </p:txBody>
      </p:sp>
      <p:sp>
        <p:nvSpPr>
          <p:cNvPr id="3" name="Content Placeholder 2">
            <a:extLst>
              <a:ext uri="{FF2B5EF4-FFF2-40B4-BE49-F238E27FC236}">
                <a16:creationId xmlns:a16="http://schemas.microsoft.com/office/drawing/2014/main" xmlns="" id="{CE3B7FD4-435F-4625-9FD0-F4DD305BFBD4}"/>
              </a:ext>
            </a:extLst>
          </p:cNvPr>
          <p:cNvSpPr>
            <a:spLocks noGrp="1"/>
          </p:cNvSpPr>
          <p:nvPr>
            <p:ph idx="1"/>
          </p:nvPr>
        </p:nvSpPr>
        <p:spPr/>
        <p:txBody>
          <a:bodyPr/>
          <a:lstStyle/>
          <a:p>
            <a:pPr marL="0" indent="0">
              <a:buNone/>
            </a:pPr>
            <a:r>
              <a:rPr lang="en-US" dirty="0"/>
              <a:t>Association Argument: Teachers have not had a meaningful raise in years, and salaries are not keeping up with inflation.</a:t>
            </a:r>
          </a:p>
          <a:p>
            <a:pPr marL="0" indent="0">
              <a:buNone/>
            </a:pPr>
            <a:endParaRPr lang="en-US" dirty="0"/>
          </a:p>
          <a:p>
            <a:pPr marL="0" indent="0">
              <a:buNone/>
            </a:pPr>
            <a:r>
              <a:rPr lang="en-US" dirty="0"/>
              <a:t>How do you respond?</a:t>
            </a:r>
          </a:p>
        </p:txBody>
      </p:sp>
      <p:sp>
        <p:nvSpPr>
          <p:cNvPr id="4" name="Slide Number Placeholder 3">
            <a:extLst>
              <a:ext uri="{FF2B5EF4-FFF2-40B4-BE49-F238E27FC236}">
                <a16:creationId xmlns:a16="http://schemas.microsoft.com/office/drawing/2014/main" xmlns="" id="{ED7511C4-6ABF-4599-A13A-97E33E1A498F}"/>
              </a:ext>
            </a:extLst>
          </p:cNvPr>
          <p:cNvSpPr>
            <a:spLocks noGrp="1"/>
          </p:cNvSpPr>
          <p:nvPr>
            <p:ph type="sldNum" sz="quarter" idx="12"/>
          </p:nvPr>
        </p:nvSpPr>
        <p:spPr/>
        <p:txBody>
          <a:bodyPr/>
          <a:lstStyle/>
          <a:p>
            <a:pPr>
              <a:defRPr/>
            </a:pPr>
            <a:fld id="{83684F7F-D765-49E1-A03C-35E541488D61}" type="slidenum">
              <a:rPr lang="en-US" smtClean="0"/>
              <a:pPr>
                <a:defRPr/>
              </a:pPr>
              <a:t>41</a:t>
            </a:fld>
            <a:endParaRPr lang="en-US"/>
          </a:p>
        </p:txBody>
      </p:sp>
      <p:pic>
        <p:nvPicPr>
          <p:cNvPr id="5" name="Picture 4">
            <a:extLst>
              <a:ext uri="{FF2B5EF4-FFF2-40B4-BE49-F238E27FC236}">
                <a16:creationId xmlns:a16="http://schemas.microsoft.com/office/drawing/2014/main" xmlns="" id="{92A46832-546A-47A3-ACB5-DC6CFAD1274B}"/>
              </a:ext>
            </a:extLst>
          </p:cNvPr>
          <p:cNvPicPr>
            <a:picLocks noChangeAspect="1"/>
          </p:cNvPicPr>
          <p:nvPr/>
        </p:nvPicPr>
        <p:blipFill>
          <a:blip r:embed="rId2"/>
          <a:stretch>
            <a:fillRect/>
          </a:stretch>
        </p:blipFill>
        <p:spPr>
          <a:xfrm>
            <a:off x="5943600" y="3657600"/>
            <a:ext cx="2381250" cy="2305050"/>
          </a:xfrm>
          <a:prstGeom prst="rect">
            <a:avLst/>
          </a:prstGeom>
        </p:spPr>
      </p:pic>
    </p:spTree>
    <p:extLst>
      <p:ext uri="{BB962C8B-B14F-4D97-AF65-F5344CB8AC3E}">
        <p14:creationId xmlns:p14="http://schemas.microsoft.com/office/powerpoint/2010/main" val="2635713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AD3C5D-9D40-4260-9A02-059D83A3595C}"/>
              </a:ext>
            </a:extLst>
          </p:cNvPr>
          <p:cNvSpPr>
            <a:spLocks noGrp="1"/>
          </p:cNvSpPr>
          <p:nvPr>
            <p:ph type="title"/>
          </p:nvPr>
        </p:nvSpPr>
        <p:spPr/>
        <p:txBody>
          <a:bodyPr/>
          <a:lstStyle/>
          <a:p>
            <a:r>
              <a:rPr lang="en-US" dirty="0"/>
              <a:t>Association Position No. 2</a:t>
            </a:r>
          </a:p>
        </p:txBody>
      </p:sp>
      <p:sp>
        <p:nvSpPr>
          <p:cNvPr id="3" name="Content Placeholder 2">
            <a:extLst>
              <a:ext uri="{FF2B5EF4-FFF2-40B4-BE49-F238E27FC236}">
                <a16:creationId xmlns:a16="http://schemas.microsoft.com/office/drawing/2014/main" xmlns="" id="{78B398CF-2506-4EF3-A323-2D2D46E01F4E}"/>
              </a:ext>
            </a:extLst>
          </p:cNvPr>
          <p:cNvSpPr>
            <a:spLocks noGrp="1"/>
          </p:cNvSpPr>
          <p:nvPr>
            <p:ph idx="1"/>
          </p:nvPr>
        </p:nvSpPr>
        <p:spPr/>
        <p:txBody>
          <a:bodyPr/>
          <a:lstStyle/>
          <a:p>
            <a:pPr marL="0" indent="0">
              <a:buNone/>
            </a:pPr>
            <a:r>
              <a:rPr lang="en-US" dirty="0"/>
              <a:t>Since the legislature took away due process, we don’t have the job security we believe we’re entitled to. We want to incorporate due process, exactly as it existed before it was repealed, by reciting the old statutory language in the agreement.</a:t>
            </a:r>
          </a:p>
          <a:p>
            <a:pPr marL="0" indent="0">
              <a:buNone/>
            </a:pPr>
            <a:endParaRPr lang="en-US" dirty="0"/>
          </a:p>
          <a:p>
            <a:pPr marL="0" indent="0">
              <a:buNone/>
            </a:pPr>
            <a:r>
              <a:rPr lang="en-US" dirty="0"/>
              <a:t>Response?</a:t>
            </a:r>
          </a:p>
        </p:txBody>
      </p:sp>
      <p:sp>
        <p:nvSpPr>
          <p:cNvPr id="4" name="Slide Number Placeholder 3">
            <a:extLst>
              <a:ext uri="{FF2B5EF4-FFF2-40B4-BE49-F238E27FC236}">
                <a16:creationId xmlns:a16="http://schemas.microsoft.com/office/drawing/2014/main" xmlns="" id="{858B5607-C2DA-42A3-85DD-1CDBA73254CA}"/>
              </a:ext>
            </a:extLst>
          </p:cNvPr>
          <p:cNvSpPr>
            <a:spLocks noGrp="1"/>
          </p:cNvSpPr>
          <p:nvPr>
            <p:ph type="sldNum" sz="quarter" idx="12"/>
          </p:nvPr>
        </p:nvSpPr>
        <p:spPr/>
        <p:txBody>
          <a:bodyPr/>
          <a:lstStyle/>
          <a:p>
            <a:pPr>
              <a:defRPr/>
            </a:pPr>
            <a:fld id="{83684F7F-D765-49E1-A03C-35E541488D61}" type="slidenum">
              <a:rPr lang="en-US" smtClean="0"/>
              <a:pPr>
                <a:defRPr/>
              </a:pPr>
              <a:t>42</a:t>
            </a:fld>
            <a:endParaRPr lang="en-US"/>
          </a:p>
        </p:txBody>
      </p:sp>
      <p:pic>
        <p:nvPicPr>
          <p:cNvPr id="5" name="Picture 4">
            <a:extLst>
              <a:ext uri="{FF2B5EF4-FFF2-40B4-BE49-F238E27FC236}">
                <a16:creationId xmlns:a16="http://schemas.microsoft.com/office/drawing/2014/main" xmlns="" id="{91056EA3-A0F2-4150-9639-D63FEAE231CE}"/>
              </a:ext>
            </a:extLst>
          </p:cNvPr>
          <p:cNvPicPr>
            <a:picLocks noChangeAspect="1"/>
          </p:cNvPicPr>
          <p:nvPr/>
        </p:nvPicPr>
        <p:blipFill>
          <a:blip r:embed="rId2"/>
          <a:stretch>
            <a:fillRect/>
          </a:stretch>
        </p:blipFill>
        <p:spPr>
          <a:xfrm>
            <a:off x="6858000" y="4125913"/>
            <a:ext cx="2000250" cy="2000250"/>
          </a:xfrm>
          <a:prstGeom prst="rect">
            <a:avLst/>
          </a:prstGeom>
        </p:spPr>
      </p:pic>
    </p:spTree>
    <p:extLst>
      <p:ext uri="{BB962C8B-B14F-4D97-AF65-F5344CB8AC3E}">
        <p14:creationId xmlns:p14="http://schemas.microsoft.com/office/powerpoint/2010/main" val="1679352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4E527B-B270-43D3-8FF3-81B8F7294A3A}"/>
              </a:ext>
            </a:extLst>
          </p:cNvPr>
          <p:cNvSpPr>
            <a:spLocks noGrp="1"/>
          </p:cNvSpPr>
          <p:nvPr>
            <p:ph type="title"/>
          </p:nvPr>
        </p:nvSpPr>
        <p:spPr/>
        <p:txBody>
          <a:bodyPr/>
          <a:lstStyle/>
          <a:p>
            <a:r>
              <a:rPr lang="en-US" dirty="0"/>
              <a:t>Association Position No. 3</a:t>
            </a:r>
          </a:p>
        </p:txBody>
      </p:sp>
      <p:sp>
        <p:nvSpPr>
          <p:cNvPr id="3" name="Content Placeholder 2">
            <a:extLst>
              <a:ext uri="{FF2B5EF4-FFF2-40B4-BE49-F238E27FC236}">
                <a16:creationId xmlns:a16="http://schemas.microsoft.com/office/drawing/2014/main" xmlns="" id="{E2AEBE92-4C2E-4BFC-8D42-9BD7275A418C}"/>
              </a:ext>
            </a:extLst>
          </p:cNvPr>
          <p:cNvSpPr>
            <a:spLocks noGrp="1"/>
          </p:cNvSpPr>
          <p:nvPr>
            <p:ph idx="1"/>
          </p:nvPr>
        </p:nvSpPr>
        <p:spPr/>
        <p:txBody>
          <a:bodyPr/>
          <a:lstStyle/>
          <a:p>
            <a:pPr marL="0" indent="0">
              <a:buNone/>
            </a:pPr>
            <a:r>
              <a:rPr lang="en-US" dirty="0"/>
              <a:t>Since salaries have been repressed, we want to shorten the contract year by three days to compensate for the lack of new income.</a:t>
            </a:r>
          </a:p>
          <a:p>
            <a:pPr marL="0" indent="0">
              <a:buNone/>
            </a:pPr>
            <a:endParaRPr lang="en-US" dirty="0"/>
          </a:p>
          <a:p>
            <a:pPr marL="0" indent="0">
              <a:buNone/>
            </a:pPr>
            <a:r>
              <a:rPr lang="en-US" dirty="0"/>
              <a:t>Response?</a:t>
            </a:r>
          </a:p>
        </p:txBody>
      </p:sp>
      <p:sp>
        <p:nvSpPr>
          <p:cNvPr id="4" name="Slide Number Placeholder 3">
            <a:extLst>
              <a:ext uri="{FF2B5EF4-FFF2-40B4-BE49-F238E27FC236}">
                <a16:creationId xmlns:a16="http://schemas.microsoft.com/office/drawing/2014/main" xmlns="" id="{502A170D-8432-4CA6-B159-C53416E544E0}"/>
              </a:ext>
            </a:extLst>
          </p:cNvPr>
          <p:cNvSpPr>
            <a:spLocks noGrp="1"/>
          </p:cNvSpPr>
          <p:nvPr>
            <p:ph type="sldNum" sz="quarter" idx="12"/>
          </p:nvPr>
        </p:nvSpPr>
        <p:spPr/>
        <p:txBody>
          <a:bodyPr/>
          <a:lstStyle/>
          <a:p>
            <a:pPr>
              <a:defRPr/>
            </a:pPr>
            <a:fld id="{83684F7F-D765-49E1-A03C-35E541488D61}" type="slidenum">
              <a:rPr lang="en-US" smtClean="0"/>
              <a:pPr>
                <a:defRPr/>
              </a:pPr>
              <a:t>43</a:t>
            </a:fld>
            <a:endParaRPr lang="en-US"/>
          </a:p>
        </p:txBody>
      </p:sp>
      <p:pic>
        <p:nvPicPr>
          <p:cNvPr id="5" name="Picture 4">
            <a:extLst>
              <a:ext uri="{FF2B5EF4-FFF2-40B4-BE49-F238E27FC236}">
                <a16:creationId xmlns:a16="http://schemas.microsoft.com/office/drawing/2014/main" xmlns="" id="{775FECF0-485A-43E7-85A0-B2A1939BB556}"/>
              </a:ext>
            </a:extLst>
          </p:cNvPr>
          <p:cNvPicPr>
            <a:picLocks noChangeAspect="1"/>
          </p:cNvPicPr>
          <p:nvPr/>
        </p:nvPicPr>
        <p:blipFill>
          <a:blip r:embed="rId2"/>
          <a:stretch>
            <a:fillRect/>
          </a:stretch>
        </p:blipFill>
        <p:spPr>
          <a:xfrm>
            <a:off x="5643670" y="4114800"/>
            <a:ext cx="3043130" cy="1905000"/>
          </a:xfrm>
          <a:prstGeom prst="rect">
            <a:avLst/>
          </a:prstGeom>
        </p:spPr>
      </p:pic>
    </p:spTree>
    <p:extLst>
      <p:ext uri="{BB962C8B-B14F-4D97-AF65-F5344CB8AC3E}">
        <p14:creationId xmlns:p14="http://schemas.microsoft.com/office/powerpoint/2010/main" val="2980417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571F8-8DE8-4D36-B3F4-69D05CC1A3F8}"/>
              </a:ext>
            </a:extLst>
          </p:cNvPr>
          <p:cNvSpPr>
            <a:spLocks noGrp="1"/>
          </p:cNvSpPr>
          <p:nvPr>
            <p:ph type="title"/>
          </p:nvPr>
        </p:nvSpPr>
        <p:spPr/>
        <p:txBody>
          <a:bodyPr/>
          <a:lstStyle/>
          <a:p>
            <a:r>
              <a:rPr lang="en-US" dirty="0"/>
              <a:t>Association Position No. 4</a:t>
            </a:r>
          </a:p>
        </p:txBody>
      </p:sp>
      <p:sp>
        <p:nvSpPr>
          <p:cNvPr id="3" name="Content Placeholder 2">
            <a:extLst>
              <a:ext uri="{FF2B5EF4-FFF2-40B4-BE49-F238E27FC236}">
                <a16:creationId xmlns:a16="http://schemas.microsoft.com/office/drawing/2014/main" xmlns="" id="{625A8009-4ACC-45A4-8B6C-3AD0D200C2C0}"/>
              </a:ext>
            </a:extLst>
          </p:cNvPr>
          <p:cNvSpPr>
            <a:spLocks noGrp="1"/>
          </p:cNvSpPr>
          <p:nvPr>
            <p:ph idx="1"/>
          </p:nvPr>
        </p:nvSpPr>
        <p:spPr/>
        <p:txBody>
          <a:bodyPr/>
          <a:lstStyle/>
          <a:p>
            <a:pPr marL="0" indent="0">
              <a:buNone/>
            </a:pPr>
            <a:r>
              <a:rPr lang="en-US" dirty="0"/>
              <a:t>We don’t like the </a:t>
            </a:r>
            <a:r>
              <a:rPr lang="en-US" dirty="0" err="1"/>
              <a:t>McRel</a:t>
            </a:r>
            <a:r>
              <a:rPr lang="en-US" dirty="0"/>
              <a:t> evaluation system and want to change to KEEP.</a:t>
            </a:r>
          </a:p>
          <a:p>
            <a:pPr marL="0" indent="0">
              <a:buNone/>
            </a:pPr>
            <a:endParaRPr lang="en-US" dirty="0"/>
          </a:p>
          <a:p>
            <a:pPr marL="0" indent="0">
              <a:buNone/>
            </a:pPr>
            <a:r>
              <a:rPr lang="en-US" dirty="0"/>
              <a:t>Response?</a:t>
            </a:r>
          </a:p>
        </p:txBody>
      </p:sp>
      <p:sp>
        <p:nvSpPr>
          <p:cNvPr id="4" name="Slide Number Placeholder 3">
            <a:extLst>
              <a:ext uri="{FF2B5EF4-FFF2-40B4-BE49-F238E27FC236}">
                <a16:creationId xmlns:a16="http://schemas.microsoft.com/office/drawing/2014/main" xmlns="" id="{96149F6B-D3E6-4729-A729-F7DE620D1E56}"/>
              </a:ext>
            </a:extLst>
          </p:cNvPr>
          <p:cNvSpPr>
            <a:spLocks noGrp="1"/>
          </p:cNvSpPr>
          <p:nvPr>
            <p:ph type="sldNum" sz="quarter" idx="12"/>
          </p:nvPr>
        </p:nvSpPr>
        <p:spPr/>
        <p:txBody>
          <a:bodyPr/>
          <a:lstStyle/>
          <a:p>
            <a:pPr>
              <a:defRPr/>
            </a:pPr>
            <a:fld id="{83684F7F-D765-49E1-A03C-35E541488D61}" type="slidenum">
              <a:rPr lang="en-US" smtClean="0"/>
              <a:pPr>
                <a:defRPr/>
              </a:pPr>
              <a:t>44</a:t>
            </a:fld>
            <a:endParaRPr lang="en-US"/>
          </a:p>
        </p:txBody>
      </p:sp>
      <p:pic>
        <p:nvPicPr>
          <p:cNvPr id="5" name="Picture 4">
            <a:extLst>
              <a:ext uri="{FF2B5EF4-FFF2-40B4-BE49-F238E27FC236}">
                <a16:creationId xmlns:a16="http://schemas.microsoft.com/office/drawing/2014/main" xmlns="" id="{FD25591B-CEC2-4BBB-8F81-FEA68686CFC5}"/>
              </a:ext>
            </a:extLst>
          </p:cNvPr>
          <p:cNvPicPr>
            <a:picLocks noChangeAspect="1"/>
          </p:cNvPicPr>
          <p:nvPr/>
        </p:nvPicPr>
        <p:blipFill>
          <a:blip r:embed="rId2"/>
          <a:stretch>
            <a:fillRect/>
          </a:stretch>
        </p:blipFill>
        <p:spPr>
          <a:xfrm>
            <a:off x="5791200" y="4045158"/>
            <a:ext cx="3028950" cy="2019300"/>
          </a:xfrm>
          <a:prstGeom prst="rect">
            <a:avLst/>
          </a:prstGeom>
        </p:spPr>
      </p:pic>
    </p:spTree>
    <p:extLst>
      <p:ext uri="{BB962C8B-B14F-4D97-AF65-F5344CB8AC3E}">
        <p14:creationId xmlns:p14="http://schemas.microsoft.com/office/powerpoint/2010/main" val="364906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E7A2BB-8640-437F-B6A7-7754B933E4F5}"/>
              </a:ext>
            </a:extLst>
          </p:cNvPr>
          <p:cNvSpPr>
            <a:spLocks noGrp="1"/>
          </p:cNvSpPr>
          <p:nvPr>
            <p:ph type="title"/>
          </p:nvPr>
        </p:nvSpPr>
        <p:spPr/>
        <p:txBody>
          <a:bodyPr/>
          <a:lstStyle/>
          <a:p>
            <a:r>
              <a:rPr lang="en-US" dirty="0"/>
              <a:t>Association Position No. 5</a:t>
            </a:r>
          </a:p>
        </p:txBody>
      </p:sp>
      <p:sp>
        <p:nvSpPr>
          <p:cNvPr id="3" name="Content Placeholder 2">
            <a:extLst>
              <a:ext uri="{FF2B5EF4-FFF2-40B4-BE49-F238E27FC236}">
                <a16:creationId xmlns:a16="http://schemas.microsoft.com/office/drawing/2014/main" xmlns="" id="{1A5492C0-C683-40D5-8CB3-CDB20E165421}"/>
              </a:ext>
            </a:extLst>
          </p:cNvPr>
          <p:cNvSpPr>
            <a:spLocks noGrp="1"/>
          </p:cNvSpPr>
          <p:nvPr>
            <p:ph idx="1"/>
          </p:nvPr>
        </p:nvSpPr>
        <p:spPr/>
        <p:txBody>
          <a:bodyPr/>
          <a:lstStyle/>
          <a:p>
            <a:pPr marL="0" indent="0">
              <a:buNone/>
            </a:pPr>
            <a:r>
              <a:rPr lang="en-US" dirty="0"/>
              <a:t>Instead of raising the base and the amount in each cell by a dollar amount, we want the raise to be indexed, so that all teachers get the same percentage raise.</a:t>
            </a:r>
          </a:p>
          <a:p>
            <a:pPr marL="0" indent="0">
              <a:buNone/>
            </a:pPr>
            <a:endParaRPr lang="en-US" dirty="0"/>
          </a:p>
          <a:p>
            <a:pPr marL="0" indent="0">
              <a:buNone/>
            </a:pPr>
            <a:r>
              <a:rPr lang="en-US" dirty="0"/>
              <a:t>Response?</a:t>
            </a:r>
          </a:p>
        </p:txBody>
      </p:sp>
      <p:sp>
        <p:nvSpPr>
          <p:cNvPr id="4" name="Slide Number Placeholder 3">
            <a:extLst>
              <a:ext uri="{FF2B5EF4-FFF2-40B4-BE49-F238E27FC236}">
                <a16:creationId xmlns:a16="http://schemas.microsoft.com/office/drawing/2014/main" xmlns="" id="{49AB184C-8E42-4A3C-B38A-0238051A3FF6}"/>
              </a:ext>
            </a:extLst>
          </p:cNvPr>
          <p:cNvSpPr>
            <a:spLocks noGrp="1"/>
          </p:cNvSpPr>
          <p:nvPr>
            <p:ph type="sldNum" sz="quarter" idx="12"/>
          </p:nvPr>
        </p:nvSpPr>
        <p:spPr/>
        <p:txBody>
          <a:bodyPr/>
          <a:lstStyle/>
          <a:p>
            <a:pPr>
              <a:defRPr/>
            </a:pPr>
            <a:fld id="{83684F7F-D765-49E1-A03C-35E541488D61}" type="slidenum">
              <a:rPr lang="en-US" smtClean="0"/>
              <a:pPr>
                <a:defRPr/>
              </a:pPr>
              <a:t>45</a:t>
            </a:fld>
            <a:endParaRPr lang="en-US"/>
          </a:p>
        </p:txBody>
      </p:sp>
      <p:pic>
        <p:nvPicPr>
          <p:cNvPr id="5" name="Picture 4">
            <a:extLst>
              <a:ext uri="{FF2B5EF4-FFF2-40B4-BE49-F238E27FC236}">
                <a16:creationId xmlns:a16="http://schemas.microsoft.com/office/drawing/2014/main" xmlns="" id="{F167903A-6341-4E5A-B8CD-076967A17364}"/>
              </a:ext>
            </a:extLst>
          </p:cNvPr>
          <p:cNvPicPr>
            <a:picLocks noChangeAspect="1"/>
          </p:cNvPicPr>
          <p:nvPr/>
        </p:nvPicPr>
        <p:blipFill>
          <a:blip r:embed="rId2"/>
          <a:stretch>
            <a:fillRect/>
          </a:stretch>
        </p:blipFill>
        <p:spPr>
          <a:xfrm>
            <a:off x="6096000" y="4102479"/>
            <a:ext cx="2699808" cy="2024856"/>
          </a:xfrm>
          <a:prstGeom prst="rect">
            <a:avLst/>
          </a:prstGeom>
        </p:spPr>
      </p:pic>
    </p:spTree>
    <p:extLst>
      <p:ext uri="{BB962C8B-B14F-4D97-AF65-F5344CB8AC3E}">
        <p14:creationId xmlns:p14="http://schemas.microsoft.com/office/powerpoint/2010/main" val="1631642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46150"/>
            <a:ext cx="7772400" cy="1470025"/>
          </a:xfrm>
        </p:spPr>
        <p:txBody>
          <a:bodyPr/>
          <a:lstStyle/>
          <a:p>
            <a:r>
              <a:rPr lang="en-US" dirty="0"/>
              <a:t>Questions?</a:t>
            </a:r>
          </a:p>
        </p:txBody>
      </p:sp>
      <p:sp>
        <p:nvSpPr>
          <p:cNvPr id="5" name="Subtitle 4"/>
          <p:cNvSpPr>
            <a:spLocks noGrp="1"/>
          </p:cNvSpPr>
          <p:nvPr>
            <p:ph type="subTitle" idx="1"/>
          </p:nvPr>
        </p:nvSpPr>
        <p:spPr>
          <a:xfrm>
            <a:off x="1371600" y="4255009"/>
            <a:ext cx="6400800" cy="1752600"/>
          </a:xfrm>
        </p:spPr>
        <p:txBody>
          <a:bodyPr/>
          <a:lstStyle/>
          <a:p>
            <a:r>
              <a:rPr lang="en-US" dirty="0">
                <a:solidFill>
                  <a:schemeClr val="tx1"/>
                </a:solidFill>
              </a:rPr>
              <a:t>Luke Sobba - lsobba@kasb.org</a:t>
            </a:r>
          </a:p>
          <a:p>
            <a:r>
              <a:rPr lang="en-US" dirty="0">
                <a:solidFill>
                  <a:schemeClr val="tx1"/>
                </a:solidFill>
              </a:rPr>
              <a:t>1-800-432-2471</a:t>
            </a:r>
          </a:p>
        </p:txBody>
      </p:sp>
      <p:pic>
        <p:nvPicPr>
          <p:cNvPr id="2" name="Picture 1">
            <a:extLst>
              <a:ext uri="{FF2B5EF4-FFF2-40B4-BE49-F238E27FC236}">
                <a16:creationId xmlns:a16="http://schemas.microsoft.com/office/drawing/2014/main" xmlns="" id="{368BAB05-8D62-40BD-B7AA-C2D00215247E}"/>
              </a:ext>
            </a:extLst>
          </p:cNvPr>
          <p:cNvPicPr>
            <a:picLocks noChangeAspect="1"/>
          </p:cNvPicPr>
          <p:nvPr/>
        </p:nvPicPr>
        <p:blipFill>
          <a:blip r:embed="rId2"/>
          <a:stretch>
            <a:fillRect/>
          </a:stretch>
        </p:blipFill>
        <p:spPr>
          <a:xfrm>
            <a:off x="2286000" y="1600200"/>
            <a:ext cx="4572000" cy="2177059"/>
          </a:xfrm>
          <a:prstGeom prst="rect">
            <a:avLst/>
          </a:prstGeom>
        </p:spPr>
      </p:pic>
      <p:sp>
        <p:nvSpPr>
          <p:cNvPr id="3" name="Slide Number Placeholder 2">
            <a:extLst>
              <a:ext uri="{FF2B5EF4-FFF2-40B4-BE49-F238E27FC236}">
                <a16:creationId xmlns:a16="http://schemas.microsoft.com/office/drawing/2014/main" xmlns="" id="{F02DC1E3-39F9-40E0-91A3-F2DDC7816868}"/>
              </a:ext>
            </a:extLst>
          </p:cNvPr>
          <p:cNvSpPr>
            <a:spLocks noGrp="1"/>
          </p:cNvSpPr>
          <p:nvPr>
            <p:ph type="sldNum" sz="quarter" idx="12"/>
          </p:nvPr>
        </p:nvSpPr>
        <p:spPr/>
        <p:txBody>
          <a:bodyPr/>
          <a:lstStyle/>
          <a:p>
            <a:fld id="{75F6BD76-6D1E-42FD-880A-BCF698C2455C}" type="slidenum">
              <a:rPr lang="en-US" smtClean="0"/>
              <a:t>46</a:t>
            </a:fld>
            <a:endParaRPr lang="en-US" dirty="0"/>
          </a:p>
        </p:txBody>
      </p:sp>
    </p:spTree>
    <p:extLst>
      <p:ext uri="{BB962C8B-B14F-4D97-AF65-F5344CB8AC3E}">
        <p14:creationId xmlns:p14="http://schemas.microsoft.com/office/powerpoint/2010/main" val="288869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7B3C9-844F-4B9D-A74C-A707097DFD96}"/>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xmlns="" id="{2ADEE857-CF61-450F-840B-4E9A5252CBA3}"/>
              </a:ext>
            </a:extLst>
          </p:cNvPr>
          <p:cNvSpPr>
            <a:spLocks noGrp="1"/>
          </p:cNvSpPr>
          <p:nvPr>
            <p:ph idx="1"/>
          </p:nvPr>
        </p:nvSpPr>
        <p:spPr>
          <a:xfrm>
            <a:off x="3124200" y="1600200"/>
            <a:ext cx="5562600" cy="4525963"/>
          </a:xfrm>
        </p:spPr>
        <p:txBody>
          <a:bodyPr/>
          <a:lstStyle/>
          <a:p>
            <a:pPr marL="114300" indent="0" algn="ctr" eaLnBrk="1" hangingPunct="1">
              <a:buFont typeface="Arial" charset="0"/>
              <a:buNone/>
              <a:defRPr/>
            </a:pPr>
            <a:r>
              <a:rPr lang="en-US" sz="4800" b="1" dirty="0">
                <a:solidFill>
                  <a:schemeClr val="tx1"/>
                </a:solidFill>
                <a:effectLst>
                  <a:outerShdw blurRad="38100" dist="38100" dir="2700000" algn="tl">
                    <a:srgbClr val="000000">
                      <a:alpha val="43137"/>
                    </a:srgbClr>
                  </a:outerShdw>
                </a:effectLst>
              </a:rPr>
              <a:t>Why do we Negotiate? What is the Goal?</a:t>
            </a:r>
          </a:p>
        </p:txBody>
      </p:sp>
      <p:sp>
        <p:nvSpPr>
          <p:cNvPr id="3" name="Slide Number Placeholder 2">
            <a:extLst>
              <a:ext uri="{FF2B5EF4-FFF2-40B4-BE49-F238E27FC236}">
                <a16:creationId xmlns:a16="http://schemas.microsoft.com/office/drawing/2014/main" xmlns="" id="{71A96AE9-9309-44C9-B95D-689B155AD061}"/>
              </a:ext>
            </a:extLst>
          </p:cNvPr>
          <p:cNvSpPr>
            <a:spLocks noGrp="1"/>
          </p:cNvSpPr>
          <p:nvPr>
            <p:ph type="sldNum" sz="quarter" idx="12"/>
          </p:nvPr>
        </p:nvSpPr>
        <p:spPr/>
        <p:txBody>
          <a:bodyPr/>
          <a:lstStyle/>
          <a:p>
            <a:pPr>
              <a:defRPr/>
            </a:pPr>
            <a:fld id="{83684F7F-D765-49E1-A03C-35E541488D61}" type="slidenum">
              <a:rPr lang="en-US" smtClean="0"/>
              <a:pPr>
                <a:defRPr/>
              </a:pPr>
              <a:t>5</a:t>
            </a:fld>
            <a:endParaRPr lang="en-US"/>
          </a:p>
        </p:txBody>
      </p:sp>
      <p:sp>
        <p:nvSpPr>
          <p:cNvPr id="5" name="TextBox 4">
            <a:extLst>
              <a:ext uri="{FF2B5EF4-FFF2-40B4-BE49-F238E27FC236}">
                <a16:creationId xmlns:a16="http://schemas.microsoft.com/office/drawing/2014/main" xmlns="" id="{8E4B5DEA-92C0-40F0-84A7-EAEEA73D5C4C}"/>
              </a:ext>
            </a:extLst>
          </p:cNvPr>
          <p:cNvSpPr txBox="1"/>
          <p:nvPr/>
        </p:nvSpPr>
        <p:spPr>
          <a:xfrm>
            <a:off x="762000" y="1752600"/>
            <a:ext cx="2514600" cy="2646878"/>
          </a:xfrm>
          <a:prstGeom prst="rect">
            <a:avLst/>
          </a:prstGeom>
          <a:noFill/>
        </p:spPr>
        <p:txBody>
          <a:bodyPr wrap="square" rtlCol="0">
            <a:spAutoFit/>
          </a:bodyPr>
          <a:lstStyle/>
          <a:p>
            <a:r>
              <a:rPr lang="en-US" sz="16600" dirty="0">
                <a:solidFill>
                  <a:schemeClr val="accent2"/>
                </a:solidFill>
              </a:rPr>
              <a:t>#1</a:t>
            </a:r>
          </a:p>
        </p:txBody>
      </p:sp>
    </p:spTree>
    <p:extLst>
      <p:ext uri="{BB962C8B-B14F-4D97-AF65-F5344CB8AC3E}">
        <p14:creationId xmlns:p14="http://schemas.microsoft.com/office/powerpoint/2010/main" val="527391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732C76-086F-442E-8634-1694E55D05B3}"/>
              </a:ext>
            </a:extLst>
          </p:cNvPr>
          <p:cNvSpPr>
            <a:spLocks noGrp="1"/>
          </p:cNvSpPr>
          <p:nvPr>
            <p:ph type="title"/>
          </p:nvPr>
        </p:nvSpPr>
        <p:spPr>
          <a:xfrm>
            <a:off x="304800" y="228600"/>
            <a:ext cx="8153400" cy="813315"/>
          </a:xfrm>
        </p:spPr>
        <p:txBody>
          <a:bodyPr>
            <a:noAutofit/>
          </a:bodyPr>
          <a:lstStyle/>
          <a:p>
            <a:pPr eaLnBrk="1" fontAlgn="auto" hangingPunct="1">
              <a:spcAft>
                <a:spcPts val="0"/>
              </a:spcAft>
              <a:defRPr/>
            </a:pPr>
            <a:r>
              <a:rPr lang="en-US" sz="4000" dirty="0"/>
              <a:t>Professional Negotiations Act</a:t>
            </a:r>
          </a:p>
        </p:txBody>
      </p:sp>
      <p:sp>
        <p:nvSpPr>
          <p:cNvPr id="3" name="Content Placeholder 2">
            <a:extLst>
              <a:ext uri="{FF2B5EF4-FFF2-40B4-BE49-F238E27FC236}">
                <a16:creationId xmlns:a16="http://schemas.microsoft.com/office/drawing/2014/main" xmlns="" id="{26CD050C-8DE4-4EB9-893A-A9C719109DDD}"/>
              </a:ext>
            </a:extLst>
          </p:cNvPr>
          <p:cNvSpPr>
            <a:spLocks noGrp="1"/>
          </p:cNvSpPr>
          <p:nvPr>
            <p:ph idx="1"/>
          </p:nvPr>
        </p:nvSpPr>
        <p:spPr>
          <a:xfrm>
            <a:off x="304800" y="1064569"/>
            <a:ext cx="6293708" cy="4802831"/>
          </a:xfrm>
        </p:spPr>
        <p:txBody>
          <a:bodyPr rtlCol="0">
            <a:normAutofit fontScale="92500"/>
          </a:bodyPr>
          <a:lstStyle/>
          <a:p>
            <a:pPr eaLnBrk="1" fontAlgn="auto" hangingPunct="1">
              <a:spcAft>
                <a:spcPts val="0"/>
              </a:spcAft>
              <a:defRPr/>
            </a:pPr>
            <a:r>
              <a:rPr lang="en-US" sz="2800" dirty="0"/>
              <a:t>K.S.A. 72-2218 </a:t>
            </a:r>
            <a:r>
              <a:rPr lang="en-US" sz="2800" i="1" dirty="0"/>
              <a:t>et seq.</a:t>
            </a:r>
          </a:p>
          <a:p>
            <a:pPr marL="640080" lvl="1" eaLnBrk="1" fontAlgn="auto" hangingPunct="1">
              <a:spcAft>
                <a:spcPts val="0"/>
              </a:spcAft>
              <a:defRPr/>
            </a:pPr>
            <a:r>
              <a:rPr lang="en-US" sz="2400" dirty="0"/>
              <a:t>Original bill passed in 1970</a:t>
            </a:r>
          </a:p>
          <a:p>
            <a:pPr marL="640080" lvl="1" eaLnBrk="1" fontAlgn="auto" hangingPunct="1">
              <a:spcAft>
                <a:spcPts val="0"/>
              </a:spcAft>
              <a:defRPr/>
            </a:pPr>
            <a:r>
              <a:rPr lang="en-US" sz="2400" dirty="0"/>
              <a:t>In 1977, significant amendments were made to the PNA, including:</a:t>
            </a:r>
          </a:p>
          <a:p>
            <a:pPr lvl="2" eaLnBrk="1" fontAlgn="auto" hangingPunct="1">
              <a:spcAft>
                <a:spcPts val="0"/>
              </a:spcAft>
              <a:buClr>
                <a:schemeClr val="accent3"/>
              </a:buClr>
              <a:defRPr/>
            </a:pPr>
            <a:r>
              <a:rPr lang="en-US" sz="2000" dirty="0"/>
              <a:t>Adding the definition of “terms and conditions of professional service”;</a:t>
            </a:r>
          </a:p>
          <a:p>
            <a:pPr lvl="2" eaLnBrk="1" fontAlgn="auto" hangingPunct="1">
              <a:spcAft>
                <a:spcPts val="0"/>
              </a:spcAft>
              <a:buClr>
                <a:schemeClr val="accent3"/>
              </a:buClr>
              <a:defRPr/>
            </a:pPr>
            <a:r>
              <a:rPr lang="en-US" sz="2000" dirty="0"/>
              <a:t>Excluding administrators from the PNA;</a:t>
            </a:r>
          </a:p>
          <a:p>
            <a:pPr lvl="2" eaLnBrk="1" fontAlgn="auto" hangingPunct="1">
              <a:spcAft>
                <a:spcPts val="0"/>
              </a:spcAft>
              <a:buClr>
                <a:schemeClr val="accent3"/>
              </a:buClr>
              <a:defRPr/>
            </a:pPr>
            <a:r>
              <a:rPr lang="en-US" sz="2000" dirty="0"/>
              <a:t>Listing what constituted a prohibited practice;</a:t>
            </a:r>
          </a:p>
          <a:p>
            <a:pPr lvl="2" eaLnBrk="1" fontAlgn="auto" hangingPunct="1">
              <a:spcAft>
                <a:spcPts val="0"/>
              </a:spcAft>
              <a:buClr>
                <a:schemeClr val="accent3"/>
              </a:buClr>
              <a:defRPr/>
            </a:pPr>
            <a:r>
              <a:rPr lang="en-US" sz="2000" dirty="0"/>
              <a:t>Establishing impasse procedures;</a:t>
            </a:r>
          </a:p>
          <a:p>
            <a:pPr lvl="2" eaLnBrk="1" fontAlgn="auto" hangingPunct="1">
              <a:spcAft>
                <a:spcPts val="0"/>
              </a:spcAft>
              <a:buClr>
                <a:schemeClr val="accent3"/>
              </a:buClr>
              <a:defRPr/>
            </a:pPr>
            <a:r>
              <a:rPr lang="en-US" sz="2000" dirty="0"/>
              <a:t>Making negotiation meetings subject to the Kansas Open Meetings Act.</a:t>
            </a:r>
          </a:p>
          <a:p>
            <a:pPr marL="640080" lvl="1" eaLnBrk="1" fontAlgn="auto" hangingPunct="1">
              <a:spcAft>
                <a:spcPts val="0"/>
              </a:spcAft>
              <a:defRPr/>
            </a:pPr>
            <a:r>
              <a:rPr lang="en-US" sz="2400" dirty="0"/>
              <a:t>PNA enforced by the Secretary of Labor</a:t>
            </a:r>
          </a:p>
          <a:p>
            <a:pPr marL="640080" lvl="1" eaLnBrk="1" fontAlgn="auto" hangingPunct="1">
              <a:spcAft>
                <a:spcPts val="0"/>
              </a:spcAft>
              <a:defRPr/>
            </a:pPr>
            <a:r>
              <a:rPr lang="en-US" sz="2400" dirty="0"/>
              <a:t>2016 Changes to PNA Act</a:t>
            </a:r>
          </a:p>
          <a:p>
            <a:pPr eaLnBrk="1" fontAlgn="auto" hangingPunct="1">
              <a:spcAft>
                <a:spcPts val="0"/>
              </a:spcAft>
              <a:defRPr/>
            </a:pPr>
            <a:endParaRPr lang="en-US" dirty="0"/>
          </a:p>
        </p:txBody>
      </p:sp>
      <p:pic>
        <p:nvPicPr>
          <p:cNvPr id="10244" name="Picture 3" descr="C:\Documents and Settings\Lori\Local Settings\Temporary Internet Files\Content.IE5\7WVWYL2R\MC900295567[1].wmf">
            <a:extLst>
              <a:ext uri="{FF2B5EF4-FFF2-40B4-BE49-F238E27FC236}">
                <a16:creationId xmlns:a16="http://schemas.microsoft.com/office/drawing/2014/main" xmlns="" id="{E7EC11BE-8A53-456B-9B13-1256BC3A8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720960"/>
            <a:ext cx="2514600" cy="317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xmlns="" id="{89353DC0-876E-4B84-9ACA-1880611E6570}"/>
              </a:ext>
            </a:extLst>
          </p:cNvPr>
          <p:cNvSpPr>
            <a:spLocks noGrp="1"/>
          </p:cNvSpPr>
          <p:nvPr>
            <p:ph type="sldNum" sz="quarter" idx="12"/>
          </p:nvPr>
        </p:nvSpPr>
        <p:spPr/>
        <p:txBody>
          <a:bodyPr/>
          <a:lstStyle/>
          <a:p>
            <a:pPr>
              <a:defRPr/>
            </a:pPr>
            <a:fld id="{83684F7F-D765-49E1-A03C-35E541488D61}" type="slidenum">
              <a:rPr lang="en-US" smtClean="0"/>
              <a:pPr>
                <a:defRPr/>
              </a:pPr>
              <a:t>6</a:t>
            </a:fld>
            <a:endParaRPr lang="en-US"/>
          </a:p>
        </p:txBody>
      </p:sp>
    </p:spTree>
    <p:extLst>
      <p:ext uri="{BB962C8B-B14F-4D97-AF65-F5344CB8AC3E}">
        <p14:creationId xmlns:p14="http://schemas.microsoft.com/office/powerpoint/2010/main" val="2724432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B6F33-79D9-4461-AB94-F15C5B431F7A}"/>
              </a:ext>
            </a:extLst>
          </p:cNvPr>
          <p:cNvSpPr>
            <a:spLocks noGrp="1"/>
          </p:cNvSpPr>
          <p:nvPr>
            <p:ph type="title"/>
          </p:nvPr>
        </p:nvSpPr>
        <p:spPr/>
        <p:txBody>
          <a:bodyPr/>
          <a:lstStyle/>
          <a:p>
            <a:r>
              <a:rPr lang="en-US" dirty="0"/>
              <a:t>Seek Consensus on Professional Expectations</a:t>
            </a:r>
          </a:p>
        </p:txBody>
      </p:sp>
      <p:sp>
        <p:nvSpPr>
          <p:cNvPr id="3" name="Content Placeholder 2">
            <a:extLst>
              <a:ext uri="{FF2B5EF4-FFF2-40B4-BE49-F238E27FC236}">
                <a16:creationId xmlns:a16="http://schemas.microsoft.com/office/drawing/2014/main" xmlns="" id="{385A23BC-D132-4724-8D32-1688D64408DB}"/>
              </a:ext>
            </a:extLst>
          </p:cNvPr>
          <p:cNvSpPr>
            <a:spLocks noGrp="1"/>
          </p:cNvSpPr>
          <p:nvPr>
            <p:ph idx="1"/>
          </p:nvPr>
        </p:nvSpPr>
        <p:spPr/>
        <p:txBody>
          <a:bodyPr/>
          <a:lstStyle/>
          <a:p>
            <a:pPr marL="0" indent="0">
              <a:buNone/>
            </a:pPr>
            <a:r>
              <a:rPr lang="en-US" sz="2400" dirty="0"/>
              <a:t>Excellent Teachers are Critically Important</a:t>
            </a:r>
          </a:p>
          <a:p>
            <a:r>
              <a:rPr lang="en-US" sz="2000" dirty="0"/>
              <a:t>Harvard and Columbia Study (2012):</a:t>
            </a:r>
          </a:p>
          <a:p>
            <a:pPr lvl="1"/>
            <a:r>
              <a:rPr lang="en-US" sz="2000" dirty="0"/>
              <a:t>A poor teacher has the same effect as a student missing 40 percent of the school year.</a:t>
            </a:r>
          </a:p>
          <a:p>
            <a:pPr lvl="1"/>
            <a:r>
              <a:rPr lang="en-US" sz="2000" dirty="0"/>
              <a:t>Teachers impact achievement 2 to 3 times more than any other school factor, including services, facilities and even leadership.</a:t>
            </a:r>
          </a:p>
          <a:p>
            <a:r>
              <a:rPr lang="en-US" sz="2000" dirty="0"/>
              <a:t>Through negotiations, provide incentives for excellent teachers to work in your district</a:t>
            </a:r>
          </a:p>
          <a:p>
            <a:pPr lvl="1"/>
            <a:r>
              <a:rPr lang="en-US" sz="2000" dirty="0"/>
              <a:t>Pay, benefits, work conditions, incentives to improve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xmlns="" id="{30A27CF9-BB30-4BDB-A976-2A116A380E6E}"/>
              </a:ext>
            </a:extLst>
          </p:cNvPr>
          <p:cNvSpPr>
            <a:spLocks noGrp="1"/>
          </p:cNvSpPr>
          <p:nvPr>
            <p:ph type="sldNum" sz="quarter" idx="12"/>
          </p:nvPr>
        </p:nvSpPr>
        <p:spPr/>
        <p:txBody>
          <a:bodyPr/>
          <a:lstStyle/>
          <a:p>
            <a:pPr>
              <a:defRPr/>
            </a:pPr>
            <a:fld id="{83684F7F-D765-49E1-A03C-35E541488D61}" type="slidenum">
              <a:rPr lang="en-US" smtClean="0"/>
              <a:pPr>
                <a:defRPr/>
              </a:pPr>
              <a:t>7</a:t>
            </a:fld>
            <a:endParaRPr lang="en-US"/>
          </a:p>
        </p:txBody>
      </p:sp>
    </p:spTree>
    <p:extLst>
      <p:ext uri="{BB962C8B-B14F-4D97-AF65-F5344CB8AC3E}">
        <p14:creationId xmlns:p14="http://schemas.microsoft.com/office/powerpoint/2010/main" val="208257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FE36A-E2EB-4030-A544-E237D2DEFC45}"/>
              </a:ext>
            </a:extLst>
          </p:cNvPr>
          <p:cNvSpPr>
            <a:spLocks noGrp="1"/>
          </p:cNvSpPr>
          <p:nvPr>
            <p:ph type="title"/>
          </p:nvPr>
        </p:nvSpPr>
        <p:spPr/>
        <p:txBody>
          <a:bodyPr>
            <a:noAutofit/>
          </a:bodyPr>
          <a:lstStyle/>
          <a:p>
            <a:pPr eaLnBrk="1" fontAlgn="auto" hangingPunct="1">
              <a:spcAft>
                <a:spcPts val="0"/>
              </a:spcAft>
              <a:defRPr/>
            </a:pPr>
            <a:r>
              <a:rPr lang="en-US" sz="4000" dirty="0"/>
              <a:t>Recognizing the Bargaining Unit</a:t>
            </a:r>
          </a:p>
        </p:txBody>
      </p:sp>
      <p:sp>
        <p:nvSpPr>
          <p:cNvPr id="12291" name="Content Placeholder 2">
            <a:extLst>
              <a:ext uri="{FF2B5EF4-FFF2-40B4-BE49-F238E27FC236}">
                <a16:creationId xmlns:a16="http://schemas.microsoft.com/office/drawing/2014/main" xmlns="" id="{54CEACE5-8FE6-4701-94AE-42687CE6C0A8}"/>
              </a:ext>
            </a:extLst>
          </p:cNvPr>
          <p:cNvSpPr>
            <a:spLocks noGrp="1"/>
          </p:cNvSpPr>
          <p:nvPr>
            <p:ph idx="1"/>
          </p:nvPr>
        </p:nvSpPr>
        <p:spPr>
          <a:xfrm>
            <a:off x="3352800" y="1377778"/>
            <a:ext cx="5410200" cy="4525963"/>
          </a:xfrm>
        </p:spPr>
        <p:txBody>
          <a:bodyPr/>
          <a:lstStyle/>
          <a:p>
            <a:pPr eaLnBrk="1" hangingPunct="1">
              <a:lnSpc>
                <a:spcPct val="90000"/>
              </a:lnSpc>
            </a:pPr>
            <a:r>
              <a:rPr lang="en-US" altLang="en-US" dirty="0"/>
              <a:t>Exclusive representation</a:t>
            </a:r>
          </a:p>
          <a:p>
            <a:pPr eaLnBrk="1" hangingPunct="1">
              <a:lnSpc>
                <a:spcPct val="90000"/>
              </a:lnSpc>
            </a:pPr>
            <a:r>
              <a:rPr lang="en-US" altLang="en-US" dirty="0"/>
              <a:t>Selected by a majority of the professional employees</a:t>
            </a:r>
          </a:p>
          <a:p>
            <a:pPr eaLnBrk="1" hangingPunct="1">
              <a:lnSpc>
                <a:spcPct val="90000"/>
              </a:lnSpc>
            </a:pPr>
            <a:r>
              <a:rPr lang="en-US" altLang="en-US" dirty="0"/>
              <a:t>Exclusive representative of all professional employees</a:t>
            </a:r>
          </a:p>
          <a:p>
            <a:pPr eaLnBrk="1" hangingPunct="1">
              <a:lnSpc>
                <a:spcPct val="90000"/>
              </a:lnSpc>
            </a:pPr>
            <a:r>
              <a:rPr lang="en-US" altLang="en-US" dirty="0"/>
              <a:t>Board not required to negotiate until bargaining unit recognized</a:t>
            </a:r>
          </a:p>
          <a:p>
            <a:pPr eaLnBrk="1" hangingPunct="1"/>
            <a:endParaRPr lang="en-US" altLang="en-US" dirty="0"/>
          </a:p>
        </p:txBody>
      </p:sp>
      <p:pic>
        <p:nvPicPr>
          <p:cNvPr id="12292" name="Picture 2" descr="C:\Documents and Settings\Lori\Local Settings\Temporary Internet Files\Content.IE5\7WVWYL2R\MP900439373[1].jpg">
            <a:extLst>
              <a:ext uri="{FF2B5EF4-FFF2-40B4-BE49-F238E27FC236}">
                <a16:creationId xmlns:a16="http://schemas.microsoft.com/office/drawing/2014/main" xmlns="" id="{B3DBB2AA-C424-4586-93B3-A31078850A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00200"/>
            <a:ext cx="2873230" cy="43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A4FA4786-0D0E-47FB-BC11-1C9FC828FF4C}"/>
              </a:ext>
            </a:extLst>
          </p:cNvPr>
          <p:cNvSpPr>
            <a:spLocks noGrp="1"/>
          </p:cNvSpPr>
          <p:nvPr>
            <p:ph type="sldNum" sz="quarter" idx="12"/>
          </p:nvPr>
        </p:nvSpPr>
        <p:spPr/>
        <p:txBody>
          <a:bodyPr/>
          <a:lstStyle/>
          <a:p>
            <a:pPr>
              <a:defRPr/>
            </a:pPr>
            <a:fld id="{83684F7F-D765-49E1-A03C-35E541488D61}" type="slidenum">
              <a:rPr lang="en-US" smtClean="0"/>
              <a:pPr>
                <a:defRPr/>
              </a:pPr>
              <a:t>8</a:t>
            </a:fld>
            <a:endParaRPr lang="en-US"/>
          </a:p>
        </p:txBody>
      </p:sp>
    </p:spTree>
    <p:extLst>
      <p:ext uri="{BB962C8B-B14F-4D97-AF65-F5344CB8AC3E}">
        <p14:creationId xmlns:p14="http://schemas.microsoft.com/office/powerpoint/2010/main" val="3718018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1173A3-5E9F-49A2-8B98-DB5294337CA3}"/>
              </a:ext>
            </a:extLst>
          </p:cNvPr>
          <p:cNvSpPr>
            <a:spLocks noGrp="1"/>
          </p:cNvSpPr>
          <p:nvPr>
            <p:ph type="title"/>
          </p:nvPr>
        </p:nvSpPr>
        <p:spPr/>
        <p:txBody>
          <a:bodyPr>
            <a:noAutofit/>
          </a:bodyPr>
          <a:lstStyle/>
          <a:p>
            <a:pPr eaLnBrk="1" fontAlgn="auto" hangingPunct="1">
              <a:spcAft>
                <a:spcPts val="0"/>
              </a:spcAft>
              <a:defRPr/>
            </a:pPr>
            <a:r>
              <a:rPr lang="en-US" dirty="0"/>
              <a:t>Casting Ballots</a:t>
            </a:r>
          </a:p>
        </p:txBody>
      </p:sp>
      <p:sp>
        <p:nvSpPr>
          <p:cNvPr id="18435" name="Content Placeholder 2">
            <a:extLst>
              <a:ext uri="{FF2B5EF4-FFF2-40B4-BE49-F238E27FC236}">
                <a16:creationId xmlns:a16="http://schemas.microsoft.com/office/drawing/2014/main" xmlns="" id="{86A79912-8EDA-4F97-99AE-6E5E1CC0F9C5}"/>
              </a:ext>
            </a:extLst>
          </p:cNvPr>
          <p:cNvSpPr>
            <a:spLocks noGrp="1"/>
          </p:cNvSpPr>
          <p:nvPr>
            <p:ph idx="1"/>
          </p:nvPr>
        </p:nvSpPr>
        <p:spPr/>
        <p:txBody>
          <a:bodyPr/>
          <a:lstStyle/>
          <a:p>
            <a:pPr eaLnBrk="1" hangingPunct="1"/>
            <a:r>
              <a:rPr lang="en-US" altLang="en-US" dirty="0"/>
              <a:t>All teachers get to vote!</a:t>
            </a:r>
          </a:p>
          <a:p>
            <a:pPr lvl="1" eaLnBrk="1" hangingPunct="1"/>
            <a:r>
              <a:rPr lang="en-US" altLang="en-US" sz="2600" dirty="0"/>
              <a:t>Must be ratified by both the board of education and the teachers.</a:t>
            </a:r>
          </a:p>
          <a:p>
            <a:pPr eaLnBrk="1" hangingPunct="1"/>
            <a:endParaRPr lang="en-US" altLang="en-US" dirty="0"/>
          </a:p>
        </p:txBody>
      </p:sp>
      <p:pic>
        <p:nvPicPr>
          <p:cNvPr id="18436" name="Picture 3" descr="C:\Documents and Settings\Lori\Local Settings\Temporary Internet Files\Content.IE5\7WVWYL2R\MP910220897[1].jpg">
            <a:extLst>
              <a:ext uri="{FF2B5EF4-FFF2-40B4-BE49-F238E27FC236}">
                <a16:creationId xmlns:a16="http://schemas.microsoft.com/office/drawing/2014/main" xmlns="" id="{C0A8F742-D2DC-40E0-89C9-CC8A4AE794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053" y="3352800"/>
            <a:ext cx="8567894"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xmlns="" id="{2E5EA24A-7F83-40EA-9F49-C5871B5605E2}"/>
              </a:ext>
            </a:extLst>
          </p:cNvPr>
          <p:cNvSpPr>
            <a:spLocks noGrp="1"/>
          </p:cNvSpPr>
          <p:nvPr>
            <p:ph type="sldNum" sz="quarter" idx="12"/>
          </p:nvPr>
        </p:nvSpPr>
        <p:spPr/>
        <p:txBody>
          <a:bodyPr/>
          <a:lstStyle/>
          <a:p>
            <a:pPr>
              <a:defRPr/>
            </a:pPr>
            <a:fld id="{83684F7F-D765-49E1-A03C-35E541488D61}" type="slidenum">
              <a:rPr lang="en-US" smtClean="0"/>
              <a:pPr>
                <a:defRPr/>
              </a:pPr>
              <a:t>9</a:t>
            </a:fld>
            <a:endParaRPr lang="en-US"/>
          </a:p>
        </p:txBody>
      </p:sp>
    </p:spTree>
    <p:extLst>
      <p:ext uri="{BB962C8B-B14F-4D97-AF65-F5344CB8AC3E}">
        <p14:creationId xmlns:p14="http://schemas.microsoft.com/office/powerpoint/2010/main" val="23300011"/>
      </p:ext>
    </p:extLst>
  </p:cSld>
  <p:clrMapOvr>
    <a:masterClrMapping/>
  </p:clrMapOvr>
</p:sld>
</file>

<file path=ppt/theme/theme1.xml><?xml version="1.0" encoding="utf-8"?>
<a:theme xmlns:a="http://schemas.openxmlformats.org/drawingml/2006/main" name="KASB_ppt_template">
  <a:themeElements>
    <a:clrScheme name="KASB">
      <a:dk1>
        <a:sysClr val="windowText" lastClr="000000"/>
      </a:dk1>
      <a:lt1>
        <a:sysClr val="window" lastClr="FFFFFF"/>
      </a:lt1>
      <a:dk2>
        <a:srgbClr val="1F497D"/>
      </a:dk2>
      <a:lt2>
        <a:srgbClr val="EEECE1"/>
      </a:lt2>
      <a:accent1>
        <a:srgbClr val="4F81BD"/>
      </a:accent1>
      <a:accent2>
        <a:srgbClr val="C00000"/>
      </a:accent2>
      <a:accent3>
        <a:srgbClr val="FFC000"/>
      </a:accent3>
      <a:accent4>
        <a:srgbClr val="F79646"/>
      </a:accent4>
      <a:accent5>
        <a:srgbClr val="4F81BD"/>
      </a:accent5>
      <a:accent6>
        <a:srgbClr val="76923C"/>
      </a:accent6>
      <a:hlink>
        <a:srgbClr val="FE19FF"/>
      </a:hlink>
      <a:folHlink>
        <a:srgbClr val="3185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KASB PPT TEMPLATE JULY 2017_100th" id="{D301BB27-CD65-4B21-9BA3-86EE15708055}" vid="{8C8E492A-C5D2-46DD-A760-15E1DAB89B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1A471D650B704F8009D738E3B69D2F" ma:contentTypeVersion="2" ma:contentTypeDescription="Create a new document." ma:contentTypeScope="" ma:versionID="46c992c4be9cd2eec1f8b9c35a945a78">
  <xsd:schema xmlns:xsd="http://www.w3.org/2001/XMLSchema" xmlns:xs="http://www.w3.org/2001/XMLSchema" xmlns:p="http://schemas.microsoft.com/office/2006/metadata/properties" xmlns:ns2="a073e5d9-3b6f-4592-92b1-d537d295a013" targetNamespace="http://schemas.microsoft.com/office/2006/metadata/properties" ma:root="true" ma:fieldsID="51196df8cd164ef10b0aab9a0df697bf" ns2:_="">
    <xsd:import namespace="a073e5d9-3b6f-4592-92b1-d537d295a013"/>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3e5d9-3b6f-4592-92b1-d537d295a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BFB43E-0EEB-4E8A-AF5A-69BFD9AABA2E}">
  <ds:schemaRefs>
    <ds:schemaRef ds:uri="http://schemas.microsoft.com/sharepoint/v3/contenttype/forms"/>
  </ds:schemaRefs>
</ds:datastoreItem>
</file>

<file path=customXml/itemProps2.xml><?xml version="1.0" encoding="utf-8"?>
<ds:datastoreItem xmlns:ds="http://schemas.openxmlformats.org/officeDocument/2006/customXml" ds:itemID="{810FFB32-24EC-4432-B0C6-B9FF1236C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3e5d9-3b6f-4592-92b1-d537d295a0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A6CE45-F5F4-446D-A9F5-7B2B7445A3C0}">
  <ds:schemaRefs>
    <ds:schemaRef ds:uri="http://schemas.microsoft.com/office/infopath/2007/PartnerControls"/>
    <ds:schemaRef ds:uri="http://purl.org/dc/dcmitype/"/>
    <ds:schemaRef ds:uri="http://schemas.microsoft.com/office/2006/metadata/properties"/>
    <ds:schemaRef ds:uri="a073e5d9-3b6f-4592-92b1-d537d295a013"/>
    <ds:schemaRef ds:uri="http://purl.org/dc/elements/1.1/"/>
    <ds:schemaRef ds:uri="http://purl.org/dc/term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KASB PPT TEMPLATE JULY 2017_100th</Template>
  <TotalTime>2357</TotalTime>
  <Words>1706</Words>
  <Application>Microsoft Macintosh PowerPoint</Application>
  <PresentationFormat>On-screen Show (4:3)</PresentationFormat>
  <Paragraphs>258</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KASB_ppt_template</vt:lpstr>
      <vt:lpstr>2018-2019 Negotiations Training</vt:lpstr>
      <vt:lpstr>COMPLETION OF TRAINING LINK</vt:lpstr>
      <vt:lpstr>What We’ll Cover</vt:lpstr>
      <vt:lpstr>PowerPoint Presentation</vt:lpstr>
      <vt:lpstr>PowerPoint Presentation</vt:lpstr>
      <vt:lpstr>Professional Negotiations Act</vt:lpstr>
      <vt:lpstr>Seek Consensus on Professional Expectations</vt:lpstr>
      <vt:lpstr>Recognizing the Bargaining Unit</vt:lpstr>
      <vt:lpstr>Casting Ballots</vt:lpstr>
      <vt:lpstr>Board’s Goals for Negotiations</vt:lpstr>
      <vt:lpstr>PowerPoint Presentation</vt:lpstr>
      <vt:lpstr>Beginning the Process</vt:lpstr>
      <vt:lpstr>The Board’s Notice Letter</vt:lpstr>
      <vt:lpstr>Preparation for Negotiation</vt:lpstr>
      <vt:lpstr>PowerPoint Presentation</vt:lpstr>
      <vt:lpstr>Terms and Conditions of Professional Service</vt:lpstr>
      <vt:lpstr>Number of Items That Must be Negotiated Each Year</vt:lpstr>
      <vt:lpstr>K.S.A. 72-2228(b)(1) </vt:lpstr>
      <vt:lpstr>Mandatorily Negotiable Topics</vt:lpstr>
      <vt:lpstr>Mandatorily Negotiable Topics</vt:lpstr>
      <vt:lpstr>Mandatorily Negotiable Topics</vt:lpstr>
      <vt:lpstr>Mandatorily Negotiable Topics</vt:lpstr>
      <vt:lpstr>PowerPoint Presentation</vt:lpstr>
      <vt:lpstr>Prohibited Practices</vt:lpstr>
      <vt:lpstr>PowerPoint Presentation</vt:lpstr>
      <vt:lpstr>Permissibly Negotiable Topics</vt:lpstr>
      <vt:lpstr>Don’t Give Hiring and Retention Bonuses Away</vt:lpstr>
      <vt:lpstr>PowerPoint Presentation</vt:lpstr>
      <vt:lpstr>Non-negotiable Topics</vt:lpstr>
      <vt:lpstr>PowerPoint Presentation</vt:lpstr>
      <vt:lpstr>Impasse Procedure</vt:lpstr>
      <vt:lpstr>Impasse Procedure</vt:lpstr>
      <vt:lpstr>PowerPoint Presentation</vt:lpstr>
      <vt:lpstr>Fact Finding</vt:lpstr>
      <vt:lpstr>PowerPoint Presentation</vt:lpstr>
      <vt:lpstr>Unilateral Contracts Opportunities, Opportunities, Opportunities</vt:lpstr>
      <vt:lpstr>PowerPoint Presentation</vt:lpstr>
      <vt:lpstr>Training Required</vt:lpstr>
      <vt:lpstr>K.S.A. 72-2228(f) </vt:lpstr>
      <vt:lpstr>Responding to Difficult Arguments and Positions</vt:lpstr>
      <vt:lpstr>Association Position No. 1</vt:lpstr>
      <vt:lpstr>Association Position No. 2</vt:lpstr>
      <vt:lpstr>Association Position No. 3</vt:lpstr>
      <vt:lpstr>Association Position No. 4</vt:lpstr>
      <vt:lpstr>Association Position No. 5</vt:lpstr>
      <vt:lpstr>Questions?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Sobba</dc:creator>
  <cp:lastModifiedBy/>
  <cp:revision>54</cp:revision>
  <cp:lastPrinted>2017-11-17T22:41:39Z</cp:lastPrinted>
  <dcterms:created xsi:type="dcterms:W3CDTF">2017-07-24T21:52:10Z</dcterms:created>
  <dcterms:modified xsi:type="dcterms:W3CDTF">2018-04-18T19:07:51Z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0x0101002B1A471D650B704F8009D738E3B69D2F</vt:lpwstr>
  </property>
</Properties>
</file>